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70" r:id="rId4"/>
    <p:sldId id="271" r:id="rId5"/>
    <p:sldId id="269" r:id="rId6"/>
    <p:sldId id="277" r:id="rId7"/>
    <p:sldId id="286" r:id="rId8"/>
    <p:sldId id="278" r:id="rId9"/>
    <p:sldId id="279" r:id="rId10"/>
    <p:sldId id="280" r:id="rId11"/>
    <p:sldId id="281" r:id="rId12"/>
    <p:sldId id="287" r:id="rId13"/>
    <p:sldId id="282" r:id="rId14"/>
    <p:sldId id="283" r:id="rId15"/>
    <p:sldId id="288" r:id="rId16"/>
    <p:sldId id="284" r:id="rId17"/>
    <p:sldId id="285" r:id="rId18"/>
    <p:sldId id="268" r:id="rId19"/>
    <p:sldId id="289" r:id="rId20"/>
    <p:sldId id="272" r:id="rId21"/>
    <p:sldId id="273" r:id="rId22"/>
    <p:sldId id="275" r:id="rId23"/>
    <p:sldId id="276" r:id="rId24"/>
    <p:sldId id="290"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162" autoAdjust="0"/>
  </p:normalViewPr>
  <p:slideViewPr>
    <p:cSldViewPr>
      <p:cViewPr varScale="1">
        <p:scale>
          <a:sx n="43" d="100"/>
          <a:sy n="43" d="100"/>
        </p:scale>
        <p:origin x="-1152" y="-6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06/06/2013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06/06/2013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06/06/2013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06/06/2013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06/06/2013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06/06/2013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06/06/2013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06/06/2013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06/06/2013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06/06/2013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06/06/2013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06/06/2013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332657"/>
            <a:ext cx="7772400" cy="1872207"/>
          </a:xfrm>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p:spPr>
        <p:txBody>
          <a:bodyPr/>
          <a:lstStyle/>
          <a:p>
            <a:r>
              <a:rPr lang="es-CO" dirty="0" smtClean="0">
                <a:solidFill>
                  <a:srgbClr val="0070C0"/>
                </a:solidFill>
                <a:latin typeface="Algerian" pitchFamily="82" charset="0"/>
              </a:rPr>
              <a:t>TRAS LAS TRIBUS PERDIDAS DE ISRAEL</a:t>
            </a:r>
            <a:endParaRPr lang="es-CO" dirty="0">
              <a:solidFill>
                <a:srgbClr val="0070C0"/>
              </a:solidFill>
              <a:latin typeface="Algerian" pitchFamily="82" charset="0"/>
            </a:endParaRPr>
          </a:p>
        </p:txBody>
      </p:sp>
      <p:pic>
        <p:nvPicPr>
          <p:cNvPr id="5" name="Picture 6" descr="http://elregresa.net/wp-content/uploads/2012/11/turninglobe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2309833"/>
            <a:ext cx="4680520" cy="4248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3547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Autofit/>
          </a:bodyPr>
          <a:lstStyle/>
          <a:p>
            <a:r>
              <a:rPr lang="es-CO" sz="2800" i="1" dirty="0" smtClean="0">
                <a:solidFill>
                  <a:schemeClr val="bg1"/>
                </a:solidFill>
                <a:latin typeface="Algerian" pitchFamily="82" charset="0"/>
              </a:rPr>
              <a:t>Las diez tribus de Israel están esparcidas en los dos hemisferios</a:t>
            </a:r>
            <a:endParaRPr lang="es-CO" sz="2800" i="1" dirty="0">
              <a:solidFill>
                <a:schemeClr val="bg1"/>
              </a:solidFill>
              <a:latin typeface="Algerian" pitchFamily="82" charset="0"/>
            </a:endParaRPr>
          </a:p>
        </p:txBody>
      </p:sp>
      <p:pic>
        <p:nvPicPr>
          <p:cNvPr id="5" name="Picture 2" descr="http://4.bp.blogspot.com/-pXRHDL3xChg/T996IK3DgYI/AAAAAAAAAB0/bbxSpYXk3ZQ/s1600/OceanosdelMun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042896"/>
            <a:ext cx="8136904" cy="4536504"/>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2195736" y="1418124"/>
            <a:ext cx="4608512" cy="646331"/>
          </a:xfrm>
          <a:prstGeom prst="rect">
            <a:avLst/>
          </a:prstGeom>
        </p:spPr>
        <p:txBody>
          <a:bodyPr wrap="square">
            <a:spAutoFit/>
          </a:bodyPr>
          <a:lstStyle/>
          <a:p>
            <a:r>
              <a:rPr lang="es-CO" sz="3600" b="1" i="1" dirty="0"/>
              <a:t>Occidental </a:t>
            </a:r>
            <a:r>
              <a:rPr lang="es-CO" sz="3600" b="1" i="1" dirty="0" smtClean="0"/>
              <a:t> y  Oriental</a:t>
            </a:r>
            <a:endParaRPr lang="es-CO" sz="3600" b="1" i="1" dirty="0"/>
          </a:p>
        </p:txBody>
      </p:sp>
    </p:spTree>
    <p:extLst>
      <p:ext uri="{BB962C8B-B14F-4D97-AF65-F5344CB8AC3E}">
        <p14:creationId xmlns:p14="http://schemas.microsoft.com/office/powerpoint/2010/main" val="1201234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5220072" cy="6858000"/>
          </a:xfrm>
          <a:blipFill>
            <a:blip r:embed="rId2"/>
            <a:tile tx="0" ty="0" sx="100000" sy="100000" flip="none" algn="tl"/>
          </a:blipFill>
        </p:spPr>
        <p:txBody>
          <a:bodyPr>
            <a:noAutofit/>
          </a:bodyPr>
          <a:lstStyle/>
          <a:p>
            <a:pPr marL="0" indent="0" algn="ctr">
              <a:buNone/>
            </a:pPr>
            <a:r>
              <a:rPr lang="es-CO" dirty="0" smtClean="0"/>
              <a:t>Todas </a:t>
            </a:r>
            <a:r>
              <a:rPr lang="es-CO" dirty="0"/>
              <a:t>las 12 Tribus fueron </a:t>
            </a:r>
            <a:r>
              <a:rPr lang="es-CO" dirty="0" smtClean="0"/>
              <a:t>llevadas eventualmente </a:t>
            </a:r>
            <a:r>
              <a:rPr lang="es-CO" dirty="0"/>
              <a:t>en cautiverio, </a:t>
            </a:r>
            <a:r>
              <a:rPr lang="es-CO" dirty="0" smtClean="0"/>
              <a:t>Jerusalén contenía </a:t>
            </a:r>
            <a:r>
              <a:rPr lang="es-CO" dirty="0"/>
              <a:t>miembros de todas pero principalmente de </a:t>
            </a:r>
            <a:r>
              <a:rPr lang="es-CO" dirty="0" smtClean="0"/>
              <a:t>Judá, </a:t>
            </a:r>
            <a:r>
              <a:rPr lang="es-CO" dirty="0"/>
              <a:t>Levi y </a:t>
            </a:r>
            <a:r>
              <a:rPr lang="es-CO" dirty="0" smtClean="0"/>
              <a:t>Benjamín, </a:t>
            </a:r>
            <a:r>
              <a:rPr lang="es-CO" dirty="0"/>
              <a:t>y fue librada del cautiverio </a:t>
            </a:r>
            <a:r>
              <a:rPr lang="es-CO" dirty="0" smtClean="0"/>
              <a:t>Asirio</a:t>
            </a:r>
            <a:r>
              <a:rPr lang="es-CO" dirty="0"/>
              <a:t>, y aunque mas tarde fue tomada por Babilonia...</a:t>
            </a:r>
            <a:br>
              <a:rPr lang="es-CO" dirty="0"/>
            </a:br>
            <a:r>
              <a:rPr lang="es-CO" dirty="0"/>
              <a:t/>
            </a:r>
            <a:br>
              <a:rPr lang="es-CO" dirty="0"/>
            </a:br>
            <a:r>
              <a:rPr lang="es-CO" dirty="0"/>
              <a:t>...Nabucodonosor  solo obtuvo un remanente "de Israel"  para deportar a </a:t>
            </a:r>
            <a:r>
              <a:rPr lang="es-CO" dirty="0" smtClean="0"/>
              <a:t>Babilonia!</a:t>
            </a:r>
            <a:endParaRPr lang="es-CO" sz="2400" dirty="0"/>
          </a:p>
        </p:txBody>
      </p:sp>
      <p:pic>
        <p:nvPicPr>
          <p:cNvPr id="4" name="Picture 2" descr="http://seguidores-de-yhwh-en-yahshua.weebly.com/uploads/4/1/3/8/4138710/212791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764704"/>
            <a:ext cx="3923928" cy="489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5723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6083" y="548680"/>
            <a:ext cx="4049893" cy="5832648"/>
          </a:xfrm>
          <a:blipFill>
            <a:blip r:embed="rId2"/>
            <a:tile tx="0" ty="0" sx="100000" sy="100000" flip="none" algn="tl"/>
          </a:blipFill>
        </p:spPr>
        <p:txBody>
          <a:bodyPr>
            <a:normAutofit fontScale="92500"/>
          </a:bodyPr>
          <a:lstStyle/>
          <a:p>
            <a:pPr marL="0" indent="0" algn="ctr">
              <a:buNone/>
            </a:pPr>
            <a:r>
              <a:rPr lang="es-CO" sz="4000" dirty="0"/>
              <a:t>Israel (el Reino principal del Norte, también llamado "la casa de </a:t>
            </a:r>
            <a:r>
              <a:rPr lang="es-CO" sz="4000" dirty="0" smtClean="0"/>
              <a:t>Efraín")</a:t>
            </a:r>
            <a:r>
              <a:rPr lang="es-CO" sz="4000" dirty="0"/>
              <a:t>  terminó como nación en el 721 AC al ser deportada para nunca mas volver.</a:t>
            </a:r>
            <a:br>
              <a:rPr lang="es-CO" sz="4000" dirty="0"/>
            </a:br>
            <a:endParaRPr lang="es-CO" sz="4000" dirty="0"/>
          </a:p>
        </p:txBody>
      </p:sp>
      <p:pic>
        <p:nvPicPr>
          <p:cNvPr id="4098" name="Picture 2" descr="http://nuevaalianzaenjesus.com/images/ISrael%20y%20jud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116632"/>
            <a:ext cx="4644008" cy="6480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7175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500" fill="hold"/>
                                        <p:tgtEl>
                                          <p:spTgt spid="4098"/>
                                        </p:tgtEl>
                                        <p:attrNameLst>
                                          <p:attrName>ppt_x</p:attrName>
                                        </p:attrNameLst>
                                      </p:cBhvr>
                                      <p:tavLst>
                                        <p:tav tm="0">
                                          <p:val>
                                            <p:strVal val="#ppt_x"/>
                                          </p:val>
                                        </p:tav>
                                        <p:tav tm="100000">
                                          <p:val>
                                            <p:strVal val="#ppt_x"/>
                                          </p:val>
                                        </p:tav>
                                      </p:tavLst>
                                    </p:anim>
                                    <p:anim calcmode="lin" valueType="num">
                                      <p:cBhvr additive="base">
                                        <p:cTn id="8"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3960440" cy="5976664"/>
          </a:xfrm>
        </p:spPr>
        <p:txBody>
          <a:bodyPr>
            <a:normAutofit fontScale="85000" lnSpcReduction="20000"/>
          </a:bodyPr>
          <a:lstStyle/>
          <a:p>
            <a:pPr marL="0" indent="0" algn="ctr">
              <a:buNone/>
            </a:pPr>
            <a:r>
              <a:rPr lang="es-CO" b="1" dirty="0" smtClean="0"/>
              <a:t>La nación de </a:t>
            </a:r>
            <a:r>
              <a:rPr lang="es-CO" b="1" dirty="0"/>
              <a:t>I</a:t>
            </a:r>
            <a:r>
              <a:rPr lang="es-CO" b="1" dirty="0" smtClean="0"/>
              <a:t>srael originalmente la formaban las doce tribus del patriarca Jacob.</a:t>
            </a:r>
            <a:r>
              <a:rPr lang="es-CO" dirty="0" smtClean="0"/>
              <a:t/>
            </a:r>
            <a:br>
              <a:rPr lang="es-CO" dirty="0" smtClean="0"/>
            </a:br>
            <a:r>
              <a:rPr lang="es-CO" dirty="0"/>
              <a:t/>
            </a:r>
            <a:br>
              <a:rPr lang="es-CO" dirty="0"/>
            </a:br>
            <a:r>
              <a:rPr lang="es-CO" sz="3600" dirty="0" smtClean="0"/>
              <a:t>Al dividirse en dos naciones llamadas la casa de </a:t>
            </a:r>
            <a:r>
              <a:rPr lang="es-CO" sz="3600" dirty="0"/>
              <a:t>I</a:t>
            </a:r>
            <a:r>
              <a:rPr lang="es-CO" sz="3600" dirty="0" smtClean="0"/>
              <a:t>srael, o </a:t>
            </a:r>
            <a:r>
              <a:rPr lang="es-CO" sz="3600" dirty="0"/>
              <a:t>E</a:t>
            </a:r>
            <a:r>
              <a:rPr lang="es-CO" sz="3600" dirty="0" smtClean="0"/>
              <a:t>fraín o el reino del norte, </a:t>
            </a:r>
            <a:r>
              <a:rPr lang="es-CO" dirty="0" smtClean="0"/>
              <a:t>la formaban  diez  tribus.</a:t>
            </a:r>
            <a:br>
              <a:rPr lang="es-CO" dirty="0" smtClean="0"/>
            </a:br>
            <a:r>
              <a:rPr lang="es-CO" dirty="0"/>
              <a:t/>
            </a:r>
            <a:br>
              <a:rPr lang="es-CO" dirty="0"/>
            </a:br>
            <a:r>
              <a:rPr lang="es-CO" dirty="0"/>
              <a:t/>
            </a:r>
            <a:br>
              <a:rPr lang="es-CO" dirty="0"/>
            </a:br>
            <a:r>
              <a:rPr lang="es-CO" dirty="0" smtClean="0"/>
              <a:t>El reino del sur lo formaba la tribu de Judá, 1/2 de Benjamín y 1/2 de Levi.</a:t>
            </a:r>
            <a:r>
              <a:rPr lang="es-CO" dirty="0"/>
              <a:t> </a:t>
            </a:r>
            <a:r>
              <a:rPr lang="es-CO" dirty="0" smtClean="0"/>
              <a:t>llamado el </a:t>
            </a:r>
            <a:r>
              <a:rPr lang="es-CO" dirty="0"/>
              <a:t>R</a:t>
            </a:r>
            <a:r>
              <a:rPr lang="es-CO" dirty="0" smtClean="0"/>
              <a:t>eino de Judá.</a:t>
            </a:r>
            <a:endParaRPr lang="es-CO" dirty="0"/>
          </a:p>
        </p:txBody>
      </p:sp>
      <p:sp>
        <p:nvSpPr>
          <p:cNvPr id="4" name="AutoShape 2" descr="data:image/jpeg;base64,/9j/4AAQSkZJRgABAQAAAQABAAD/2wCEAAkGBxQTEhUUEhQVFRQVFxUWFxYYGBQWHhcYGRgXFh0ZGhkbHCgiGB4oGxYXITEhJSosLi8uGCAzODMsOCgtLisBCgoKDg0OGhAQGywkHCQsLCwtLCwsLCwsNCwsLCwsLCwsLCwsLCwsLCwsLCwsLCwsLCwsLCwsLCwsLCwsLCwsLP/AABEIAP0AxwMBIgACEQEDEQH/xAAbAAEAAgMBAQAAAAAAAAAAAAAABAUCAwYBB//EAEYQAAIBAgQDBQUECAMGBwEAAAECEQADBBIhMQUTQQYiUWGBFDJxkfAjQlKhFjNTcpKxwdEHFeFiY6Ky0/E0Q0RzgpSzJP/EABoBAQADAQEBAAAAAAAAAAAAAAABAgQDBQb/xAArEQEBAAICAgIBAwIHAQAAAAAAAQIRAyESMRNBYQRCUSKhMlJxgbHR8AX/2gAMAwEAAhEDEQA/ANtrgNlbnNWzbW4BowAERptsNOvnViMP4n+nlOvQT+Q9Z0V6K0+MYryWoi4b6keP/fet1u18frr/ADrbIpn+vzq2opba9VYrIVrz17zB4jX/AFq0qNVspUbDY1HZlRgxSM0TAJ2ExE6bTIqTVpdoK8avaxeovoV+KPz9PP8A1+pqs7KcDz8Ru4gDLbW2Eud2BcuNJyEx3gFKsRpsm+s7+PFxZuZCEcKxUmIDdBqI3kbfnXTdi8JctYHDpeTl3FQZ1nMcxJJZj+IzmI6Eka1k5stNvDOl1UfA+6fDM5B8QWJn5k/EQetZY0xbf91h8xH8zW1BAA8ABWf9rr+5lSlKqsUpSgVUcc4VzBntj7QZR72XOoaYJ6MurI2mVusEirelTLZdws305nDcYxADJy1uOsCbjGyynqLirbPgYdAQ3gIzG1wfGLbgyRbZYDI5UEEifGGHmKi8Tw6Xr4DgZbKB2aGkzmlJW4CVyiYKsJ862YfFBURbFoLLomWVABK53Oh7xVRrrqeprReOWTU7/s5Tyn2n85j7tsx0JKj1I3HymntBHvI09SozL6HQ/lURuLgKHKMAxGTUS4JjMAJgaqRmj3gNDS/xQozyhKhhbQLLFnALNoAcqgZdxvPlVZxZX9q2/wAp63lOzKdtiDvqKVGDIz5DbXQZpITSd4XXrufH0JVzuMntO65x7/jvoP8ATXfr+Vauf8PoH+f15uy/Z4XcFh7jvfs3LiG44VhEuxYd26rhBBEZY0PWpzdlG6Ylo6ZrSMfUqVB+Q22rR88cZwIBxH1H9PGJH1ofEQJbQdSdh/8AInb661ZW+yf48TeJn7gtII+DK5nzzDp4TW/E8KwmGtvf5Csbas0nvu2nuhrh7xOiiT4VX5/4T8Cpwoa7JQgIsl7zapbjvHqCxgjQGB1I2qvNxrxK2X5iAibzIUssNZy285bEarElhbMzDRWT37mKVfaLaWkScuHQhknvQzwIc7EDYSdCdRa21+P+m2/XSP71fGZZd1zyuOHU9mCsBFABLaCXYgloAEkjyEQIAAgACpNeCva0yajNbsrC4NKzrxqUcZ26vFEssUD2hettcUMQzBSGgZRJGm/kPjX0fgfG7OMtC9h3zoSQehVtyrD7p1mPOuaxR/113EHpO2m389arf8L0sri+IKko4dBy9hlEy4EdXn4AjSsXNj9t3DetPoGOH2b/ALp+Y1H5xW5Tprv1rG7bDAg7GtCYkjR0eQSJC5g0Ewe7JEiDqBvXGTc6dLdXdSqVqsXs06EEGCDHkenkRW2q2aWl2UpSgUpSgw5S5s2Vcw2aBI9d68Syo0VVAGoAAEE9dK2Uqd0YNaUwCqkCCAQDEbR4Ua2DuAdQdQDqNj8R41nSm6MFtgEkAAncgAT8T19aVnSoHgFe0rF2ABJIAGpJ0j1oMqicUwC3rbW32OUg/hZWDq3nDqpjrFUvaTjCspsWbgNx5W4UaTaQhgTmU91yRlHUanoK47hPZ+7Zd+Ri8Rbs3AA9tW1MeFw6poTtDDXXSr48dvcVyzk9r2xaZWZHEPb7rDpspzA9VMg/luCBYWVHl+Xr8daquB8GGHWM9y6ZIzXGLQpObKJMATroNyd96ugK3ccuu2Hkst6e0pSurmV41e14aUQcV8v+/wBfW8T/AAz5V58XiDby4gXjZM7raVVyqDA3IYnroBsBU3ELP16bR5bz1NQP8KcZJx1p1UX0xTu8RJDQo2GwKkbn3jWPn9NnA76vaUrK0NNy2Qcy79R+ID+R8/Q+Wdq4GAZTIO1RgCzspciIICwsqQPU66SK94WgFm2AIGUEDwzd6PSY9K6ZT+nv2pjf6vwl0pSua5SqPiGFxDX1uoYW0UCpmjmhv1hOsLAiJB1WRvWvD8NuDEYh8gCutwK7XMzEmAAoHurA2bbSDUJ06Clcnd4LfjCEDWzYtI/fAOdblstDTPuhtRvt1qxfCX19rNuM164nLbMO6pt27bPE6FYY5dCYonS7pVdwTD3LVs27hzZGIR5ksm4mSSCJK6npVjUoKUpRD53j+1uKxBQ8PuYRU5Vt3zk3WzODKmF7mUqwgwdJ2IrBLuPvDJi79s2zmDW7NvKHUiCru0GIOwA6a1ZYHhlu0oS2mRRqFGw9J0OpqULHw+U+fX4nXzrZjwxky5/4VvD+GJaUKiKijWFHkNdtdtzr/OrK3Y+tPrwraqVnXeYOFztYhaypSrqlKUoFDSsHuAfXpUUR8QR9Tvp8/WqngCInFi6Mw5mDd7qTp3GthTlHlmHoY61v4xxBbNs3LhOXTYEnVlUALOplh+VWHYXht3l3r+JQ27t9iqqdGTDr7ikRKtLOSG12nwrJzZTWmvhxu9rwcZt8u3ch8t1lW33DLFgWGk6AgHU17jOM2rX6wlTyzdiNcqkA6dSJ2+NaW4Bb5NqyJC2mRgcts5iqlZcFSrTOumtR+I8Bt4ggMTlS2bUgINiDKgLCkFdY03WN4yyVqtkbHxaLz2uvluJaUsQCRatvmyhTuxkEnzjyqauPQC0CGTmtkRShUzlLaj7oyqd61Yrg1u5zsxaL9tLbCQICZoI03735Vsbh2blF3dzZfOGOQFjlZIaFA2Y7RU3K32iY4z02pjUNxrQb7RFVmXXQNtr8vmKk1V2OCItwXQzcwPccsSJYOIKHSMoGWIg9xZJq0qqSlKVKClKUClKUClKUHOUpSvWeWUpU5MIGtAj3w0nf3DIDH4EH8qi2T2mY2+kGlTcXhBnCoIGW3JMnV9vmegrB8FAZs6wrFOupHhpUTOJuFRaUpVlXhqJiXPTfYfL5/KpNw1W4h/r5eeu389+vPOr4TdYdkcDaxj3MRdVbiWbptWUYEgOkFrpUgS2qgTMZW/FXd1xP+F3DzbtYi5kZEv32e2C4cMgkBl8ASSZk5tPDXtSY1Og8a8/O7r0JNR4LgmJEjWOsV5bthQANh9etarAzHOdJHdB+6DqZ8zAn4CpFReuid9lKUqElKUoFKUoFKUoFKUoFKUoOcpVmbQNkBtGtkN5lXnuj1y/OtmMwuZ3ZgQqC0IUeK9PAaHWvT+SPP+OqgCa2+0t47qEMACVGsGKmYewUR3gkm1I8g5j10k+sVncw4HMzBm5dtQJgQW9Okn5VFzhMKie33JnMJ7v3U+7t06Vpe6SIJ0BJ6bnc/lU84BA+Us2gYsYgd0TInz/p46a1wisqZc2a4SFBjpAzHymfoazMsUXHJBpVl7ICEDZlAS4520AOkjzj47CvG4eoLEl8qi2SAssSwJMQNIinyQ+OqTEN5/I/0+vyrncZh2vYzB2lbum4bl1CiurW7YliZG0kKPAvPTTq8Zg15bGTpbV5gAFnaBb217vx+GlQOwmDZr2JxTA5Wy2LM9UTV3AI63DvP3T8az8mfTRw4adiqgCAAB4DStH6z9wEj94g/wDLPz+G7E3DIWcohmY9Qojb579KywymJ2EAKvgPPz/l+dZ5NTbtvd030pUPiGMKIrIouF3tooz5Qc7BQcwVtNZ2NUXTKVVNx+yApcsrMCcmUs0q5tMoCzmYOCNJBiRpWTcesBGcuVVCMxZWWJZlnUbBkdSehRh0poWdKrxxm1JALGHKaI5kgEtEDUKBJPQR4it2Ex9u4WCNJWJ0I0JYBhO6ko4BGhKnwpoSqUpQKUpQKUpQKUpQc5NJpSvWeWUpSg9JrylKBWm/cgHUid9QK2k1CxFzw+vLz1J6/wBYrlVsZuqjjCXbwGHsErcutGYfcQQbjgAjZfhJYbE13T4tbaQqMsALbQqwmBCqDB8B/OuF7OWrV7GHFqt9/Zs2H+yEqz+8Q3eEgZ9upM9BPWXeL2i7DNF0KBbtNAuC535C25mYyGRpBBmDNebz80m/t6HHhdR5wu+Lrq4ucxWBmIy5170RuMhaIPWZ1Gl5XL9jcPkBQgApdxObrLygeD172Y+tdTVN2pk1ELjGBN+xctC49rmKVzoYZZ8P6+U7VUdluyow2DTDXrjXoYPOZlCMDmAtlYZVB133nxiukpU7Sr34LYJU8pZQKqxKgBYy90EDSAAY202rHEcCw7qVe0pBkES2xa4xGh2Ju3JHXORtpVlSmxAPB7JJJtyWbMSWcknXQkmcveYZfdgkRrW/DYNLZYooUsZO/mYE7CSxyiACxMampFKBSlKBSlKBSlKBSlKDnKUpXrPLKUpQKUpQa7p0qsxl4CSToOu2+g19QPUeFT77Db+xjzg1RW4ucVwtpi2VUxF4rKw5C5VDDWfvaeYrPzcnjja78GHllpa/4VWf/wCHm5CjYi9evMDOuZoBE9MoGvXeugtYkByWIAaSpPVQcqx4DWST+OpLYRPCBoCASoMbSBoazxCjIwI0ysI8oOlfO3OZZ3Kz29bxsx1HPcCxi575Hfy38Q0LqYe4veAHvDICdJnKQJIirK3jLuYnIxUsXAKsDyx3YB0yGFz5WEk3IjQkUPYPh7rbR5Aa5ZskaEgKAwAUGCxAaGJgSRAjfrrYcGGII8QMp9RqPX8q9nHxw3NbY5bZFbiL9+EXQNcKd5UuELJAIJnumJYsYA2AY61g2Nul3KWyIMDMlz3VHujvRJZl7w6FjDZdbuvKmcs/yxPj+QV7SlcVilKUClKUClKUClKUClKUHOUpSvWeWUpSggniH2ptlYgEySJMLmkJEsvSQSZB00JrS3HrGneYyAZFu5GzGCcsBgFYldwFYkAAmpN7h1tmLMCZBBBZ8uoy5sk5Q2UxmAmNJrQOD2VWAmmu7OdWV7ZJJMk5bjjf73wql2tPFrxXFbQYpmbNIXKEZiSylxAAJYEKdpG43GlT2Z4ug4tfFwkBbSWVJRtHa4NCxUZSx2nedCZqzuYGzbZr2WGALElngZVaTBMAQzkwOpO5rX2O4TYbBjFYhRzL103yytdknPNq3oZaIUC3qNtDXn/q85MNZffTb+mx73FtxLtTaF9LBxFuwbjMqEqHLFSRJk5baFgVBOrQYjQi1OMeyQMQyBTIF5QVCsNe+rEhZ6akSI61X4PsrYdMHcxNlWxGHs2lkwe8qAENGlyGkiZ11roonQ6g6EeI8D415GVx3JG+bUvZiyrYOzmUEFS8n72Yls/+zmBzR0mOlSPbLKFSt63lJCleapAB0BALaQY2jQnwrZg8Qi21UkDTb1NabgsF0GW3Elj3FgkCAPdjdp+Kiu8x5Ly7kut/7OUyx8JLYnXMYvLd0ZXyKzd1lYSFLQSCY2rleGdtnu4bE3jatTYs27wFu6XU5w32bNlGV1y94axIrrWwqZWQKFDAqcoC7gjoN4NVDdncPbsXk762nsolwBvu2kIzgAe+VABaJOUeFbunJqtdoX9lS+1tMzX7dkqpuwA9xbcy6KxIzTtGm9aMT2uyXrtk2xNvE2LCksYdbrWlZhp7yc1Tl8GFeYzGYRLFm3dvYi6r8vE2zF+9cKqy3ELZULKkgCCB1FYcTt4D2nlXWcXmxNnEg5bmUXiqpbHMC5FDBAMpOp86CXxjtBdt3Lq2bAuJhkS5fZnyEK0tFsQc7ZFY6wNIqz4jxLl4W5iFGYLZa8FOkgJnAMbVW8W4VhL2JCXHZb1y3LW0dk51pGH6wD31B0+E1vxmOw9xnwJz5mTIyrbuZVVkJA5gXIvd2k+VBp4fxy8bnLxFlEZ7DX7Rt3DcVlTLmDSqlW76dCNay7H8dfGWjcdEt+5AU3G0Zc2pdF1/dkedecF4Thw11ke7ddc2GZ7rs5QAAlELAQNVOm8DwqfwXhK4a3y0e6yAKFFxy+QKICrp3RHSlFhSlKgKUpQKUpQczeuBVLHZQSfgBJrUuMXubjmGEkEToW9NBNbMRazoynQMrKSPMEf1rQvD1HKjQWjIAAEnKVM6ec/GvUvlvp5s8ddvTj05ZuScgJUmDuGybfvV6ccnMNvUsN4ViBpmgtEAx0rT/lY5TWizZWYtssiXznprr415i7Kpc57u/RVQBd2IQKIEtLEQCYk1Xea2sP8A39m1eIpldu8FtzmJVhBG48yK9u4kBC7SqgEnMCNPGN6hsLPKuK1zILvNds5VGUTDGG2AOknTXesUt2nVEW4jKTzAE5YzqpAnubgNEsOoAmqZZZaTMcUTtIGu2ks2WhsU62UbXQOCS3T7gJjSdutdRxiwLNkC2IVOWygTKmzkMJ5tbRkHiSB1Nct2W4QbvEWuEk4fAiLSnpfuAMYI94KpnU9V31rse0Ss1rLbCNcbMqq5YKQVKtmKgkDK3TqR41g5+428U8Ys61Yu5ltu34VY+GwJrnrePa0E9rSASqcxMQ9yNIBZcloklhEIrGT0FV/Be1/tqXThQClpmVxfLJ9mwIW4Lio2g3KnXx01rzZw5S7101fJjZ1XYYKyEQAHNoDm072g106REeUUsjMzN0g248YY5pHhOnz8q5zhPCbjqje0F7J5cZLjANbW2yQMvu65R3WggToYrO5wvEMbqI4yBmyzevWyRcum9LZUJhQ4QQ3eyHVYiu3FjLy229qXrCSTp0pZUCiVUEhVEgSeiqOpgbDwrTiIu2rqowJK3Lc9A0FSCfInWPA9RVU/Cr7XmZnTlc3CXEXNcP6m6rscrA5CUULoxBOpiai4fgWKDAvfJyG4VPNu95mawQ5QKANEvdw51BcR5bXJrx/Z/EG1hksmzbu2bFu17RmvK6FcoOQKIuJ3ZyvvJ2rbxPs09zF+0Bxl5mEbllnCsLWbMXUDVgSGTXcawCa6g0pscnf7M32vNiufF8XQ6W9OVkSUVWOTPraZpjqx8AalDglwY9sRltG22TUvdFxMtspoo7jST96dK6KlNil4Rgr9q9fzck2Lt25dBBucwFsgAIIyxCnrV1SlQFKUoFKUoFKUoObmvZqAMT5+PXbz1H1NZDEfXp9fP1r0/N5vhU2ajY6wHXKSRBVwREhkZXU6iDDKDB0NYnEen9Prx2rS+I+vzPX68fFciY1CucGXu5btxcguEZSvvXOZmYLlhdbjaAQNBGlR8TgibllbPMuXVlEVRbCquVlNwqAFAVXIiRJCjrW/EYuCo3d2CIsgFmPQSY6TPlJq84RwtkZ7RcksqPfuAmdc2XD2jAKoFE5tzmbYtK5uTPTVx8f3VV2COMS9fS6qexLLW7hMFmJLFpygsScxfMBlIjSIq8xl9iRkjPdcW7eYEhV1MlQQSAodum4mNYmYlv8AykhUUBSFAHT3B4ALG3iNutc18JiA10PkS39kVt3Lk3GLq85FaCECAExpdff7vn8ue/Tt1bMVpg+GW7ZzxnuxBuuAXjwDR3V/2VgVzXay0iNasW0VEuG7fuBQAHaUXvKBDavmk9VGnheni7H3cPdn/bNq2PQ5mn4RXIdoLhTE5rzgl7SMY2QI1wkAfdUBpk7hXY7GJ/8Ance/1GN5PX5R+s5JOGzD3+HVdjbcYO0fx57p8jcdnIHlLaVZ3DlcN0Iyt5RJVj5akeo86q+zFi4uEsDNH2ayrJJHwgr08Z6VZ2rujB9ckyYGqxIMfDTwkGsvJbOXLOWXu/8ALTh/gmNmukqva0YJSEE+ZHkCSQPQED0rfW6enIpSlSgpSlApSlApSlApSlApSlB894dhlfJzLtxBctXLovWzCxbZVzAOr2cjZiB7zCEMnPIwUXS8WLV/EW4nm8k2Njlj7Uortv7nhsNh3T8Nsk2ybSE2RFolQeWNNF8PdX+EeFSUQAQAABsAAAPgBXT5Kr4x85GIuH/02K/+tih5fsgB03P8qtMJwLE3dXC2F6ZiHffqiNH/AB7Hxrs68dgASdANTS8tJhFNhuzNlUddWe4pVrrwWAM+6BAQCdlAmNZ1NauE4pmtKVMO2t24crM11e4/3csBlK6CO7CgCKlXLjXPe93cLHTpmM66ax0J6xUHDDJfuJ924BdX97S24HytsY0720kk5suS30rllr0nKsfW/ma9pSuLmVynFuK3MNirr9wrykGQ7XbfeMMTswucyANIImZGXq6rLloXrxkArYBXUAxecK0rPVUjXUS/iprpx5SW+U3NU7+rp0pqNjhFu4RuVify/qfnWCY+PfBB8VDMD56Du/A/M1njWDWmgg5oURsSSANfjWCY2XT0pljlNxLyxoNhp8q9oaV6zKUpSgUpSgUpSgUpSgUpSgUpSgUpSgVi9sMCp2Oh9ayrwtGp2Gp9NagU+GaVUneKh8YGUJd/Y3Fb4q02mHn3bhIHiAelS8KO4vwFY4+wblp0ESysBOwYgwfQwfSs09uF9t5pUfh+JFy2ridR18QSp12IkGCJBEEEgipFENWLxAtoztsoLHQnboANSTtA1M6Vq4bYKWwG98y77e+5zNtpuSNPCteP71yzb3GY3GHlbgifLmMnrFTqn6CsMPZHOQgRAdjGkmABm8fePrWdbeHr33PgqD0JY/0pjN1fj9rClVXHONjDZJtXbpuZ4W0EJhFzsTmZdIqNiO1NpWsKqXH9oRbiMvLUBGKgFs7qfvDQAmtOnVfUqo4j2gt2faMyufZrdu6+UL3hcLABZYSe6ZmNxWeE47ZuG5lJyW7du81wxlyXFZwRrOgUzI0poWlKpeEdpLd9xb5d60zIblrmoF51sGC6QToNDBgww0rZxfjfIuJbFi9ee4ruFtBCQqFQSczr+MUFtSufxfa2ylmzeVblxb5ZVChFIKAlg3MZQpBUgidxV8jSAfEA/MTQZUpSgUpSgUpSgUpSgVpxizbcbSrbfA1upUJVFsyAfED+VZCvDbyMU6DVf3fD0Onyr2s1mmezVVuAXlXPZx+r5YayNO6qkI1sR7wXNb1PS4BrE1ZVA4qMvLu/s3UH9y4RbYee6mPFQdYqfU3+UK9mzYoAb27JZj1i6+VF8wTZuHxBRfGrCoGHGe+1waBA1g+LsGViT5LBAn8b7dZ9KNGLwi3AA+bTUZXuJ+aMJ9ax4bwS0Q5IuwXMfb4oaBVU7XfxBh6VuuToBuxyj4nr6CT6Va2UyqAOgA8NhFX497dOOfan7R9nExYtrcaFQXRGskumQEMGBBUwes1HxXZt2uYa4LtmbFtbbBsMrhoZWLIC8WT3dImJro6wuNAJALEAkARJgbCdJO1dtujnuL8HS8MYfaEQYq3aw8wG5b22cb5xmYl4y6GR1ms8PwezbbGs14G1fAS4hYDk91gy583dnm5oMRm86rv8sv8AsTfYnmHGHFCzmt5sntIvZZnLnyg9Y868u8Ov3MLxAmwyvibue3ZZrZaAllIJDFQSbbHfapE7s9wmLi3Wxa4oWUazZyBFFtGjMHKsc7lVtidPd21rbxHA3r99buHuiw1gXbIZ7S3g+fIWKgXARlKRr1nwqDgLF5bmJxFrB8ibKW7dibQNy4GJ5jLbbIAAwG8kA1t7J8JxGEdrdzJct3Abhe2CIujKGZ8xktcGpgRK9KD3F9kZs4e1buqDYe45a9aW+LjXA2YshZRqzlvAV01tYAHgANBGw6Dp8KypUBSlKBSlKBSlKDylUym57Y2bmcqLWT9dlnK2b3Rk3j3vSo/Cb+IF1lupdOY4gl2zZVCt9kEAGQhlI1GsgzUbW06Glcxh7OKdcIC9y2eSTeYg6OGtmGGxYjOIOmp8KtLNp/a3JNzlctGUFny5yzhgBMHu5dOmhojSdiLAcQdCNj1B+ulVysdmEN1H9Qeo86r+EnE863n585sRz84+zyyeXk6fh93zrocTYDiD6HqD4iqZY+SuWO1RxDDc21ctyVzo6ZhuuZSAw8wTI8xTh2J5lpHIgsoLCZytsynzDAg+YrfqDlYQRr5EeI/sapTcKWr1pSQ4um2kbjnsHDDxIF13gfh1jeuUn04610mcCM2VffmFrk/iDsWVvVCpqfUPAYqyS1myyE2MqMix9mABlEdBGnpHSpuHtG5qDCjSRqW+BOgHnr1pq2kltbMBazHOdhIXz6FvygVYVhbthQABAGgFZ13xmo7yaKUpVgpSlBC4njuUoMZpMbx0mq79ID+zH8R/tW7tJ7ifvf0NcVjcReV3CPagKrQ6lcuZwqgtn1kLc6D3RtULR1/6QH9mP4j/AGp+kB/Zj+I/2rl8Az3eQhcg3Lzo7IE2W3ebu5s4ibY16jwmuk/Rj/f4j5Yf/o1aY2otjZ+kB/Zj+I/2p+kB/Zj+I/2rX+jH+/xHyw//AEagcZ4QbCK4vXm+1soQwswQ7hT7toHY9DU+FNxZ/pAf2Y/iP9qfpAf2Y/iP9q5IcUOZ1C5mW4LY1yTMRqQZ6yRtoPhI4ZjxeXMAR7hEme66LcU/HKwkdD41TtPT6HShpUqvKVpwOI5ltHiM6K0TMZlDRPXet9AryvaUHle0pQQ+JhBba5cJUW1ZiwmVAEnQe8NB3esDrFfP2uXb1+2Q5tm5cswg0AZJMuVPfbKCk+EaGBXWduP/AAw/9/D/AP6CqTsrbDYtZ+5auuP3pt2/+W43rFbOHiw+LPls79Rj5s8rzYcc/wBb/wBM07JYfA3GxFpDcu37gTKRcZUV5YhbduWYSsxr+VdDf4wUzhrTgW3s22ufZlCXZUOWLmbTMNCJEiRU/G4K3eXJdtpcQkHK6hhI2MHStVrhNhWLLZtBmy5iEUE5SGWTGsMAR4ECsfTYgDtPakSl0AwWYhItq5ti2zAOSQ/NtkZQxGfvBYMaz2qt6jJcVxn7rBdItpcVjlY91hcTaSJ7wWDVtb4dZAgWrYAMwEUCc4uztvnAb4gGo2D4Dh7awLSGXa5LKh77BVJEAAd1VGgG3UyTPQiJ2ptgKHS4lzLme3CE2+6GEkMQQQRBBMT3susW+DxHMUNkdAdg+UEjcNAJiZ2MEdQK1WuF2VVUWzbVVDKqhFAUOCGAAGgIJkdZqWBG1QPaUpQVPaJSUWAT3ugnoa582D+A66HunUeB013rtqTUJ24W7gQwAa3IBkDKdDBEjTTQkeprX/lSfsv+Fq76aTUp24H/ACpP2X/C1erwxQQRa1BBBynQjY/Gu9mk0RtxPs5/Af4T/byHyoLBGykbfdP9q7aaTUaTsNKUqVX/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5124" name="Picture 4" descr="http://3.bp.blogspot.com/-f2bwgQuFLuI/TwsEg4CIBBI/AAAAAAAAAYk/ax871onVY50/s1600/israel_mapa0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404664"/>
            <a:ext cx="4248472" cy="59797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8018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5124"/>
                                        </p:tgtEl>
                                        <p:attrNameLst>
                                          <p:attrName>style.visibility</p:attrName>
                                        </p:attrNameLst>
                                      </p:cBhvr>
                                      <p:to>
                                        <p:strVal val="visible"/>
                                      </p:to>
                                    </p:set>
                                    <p:anim calcmode="lin" valueType="num">
                                      <p:cBhvr>
                                        <p:cTn id="12" dur="1000" fill="hold"/>
                                        <p:tgtEl>
                                          <p:spTgt spid="5124"/>
                                        </p:tgtEl>
                                        <p:attrNameLst>
                                          <p:attrName>ppt_w</p:attrName>
                                        </p:attrNameLst>
                                      </p:cBhvr>
                                      <p:tavLst>
                                        <p:tav tm="0">
                                          <p:val>
                                            <p:fltVal val="0"/>
                                          </p:val>
                                        </p:tav>
                                        <p:tav tm="100000">
                                          <p:val>
                                            <p:strVal val="#ppt_w"/>
                                          </p:val>
                                        </p:tav>
                                      </p:tavLst>
                                    </p:anim>
                                    <p:anim calcmode="lin" valueType="num">
                                      <p:cBhvr>
                                        <p:cTn id="13" dur="1000" fill="hold"/>
                                        <p:tgtEl>
                                          <p:spTgt spid="5124"/>
                                        </p:tgtEl>
                                        <p:attrNameLst>
                                          <p:attrName>ppt_h</p:attrName>
                                        </p:attrNameLst>
                                      </p:cBhvr>
                                      <p:tavLst>
                                        <p:tav tm="0">
                                          <p:val>
                                            <p:fltVal val="0"/>
                                          </p:val>
                                        </p:tav>
                                        <p:tav tm="100000">
                                          <p:val>
                                            <p:strVal val="#ppt_h"/>
                                          </p:val>
                                        </p:tav>
                                      </p:tavLst>
                                    </p:anim>
                                    <p:anim calcmode="lin" valueType="num">
                                      <p:cBhvr>
                                        <p:cTn id="14" dur="1000" fill="hold"/>
                                        <p:tgtEl>
                                          <p:spTgt spid="5124"/>
                                        </p:tgtEl>
                                        <p:attrNameLst>
                                          <p:attrName>style.rotation</p:attrName>
                                        </p:attrNameLst>
                                      </p:cBhvr>
                                      <p:tavLst>
                                        <p:tav tm="0">
                                          <p:val>
                                            <p:fltVal val="90"/>
                                          </p:val>
                                        </p:tav>
                                        <p:tav tm="100000">
                                          <p:val>
                                            <p:fltVal val="0"/>
                                          </p:val>
                                        </p:tav>
                                      </p:tavLst>
                                    </p:anim>
                                    <p:animEffect transition="in" filter="fade">
                                      <p:cBhvr>
                                        <p:cTn id="15" dur="10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4">
              <a:lumMod val="20000"/>
              <a:lumOff val="80000"/>
            </a:schemeClr>
          </a:solidFill>
        </p:spPr>
        <p:txBody>
          <a:bodyPr>
            <a:normAutofit fontScale="92500" lnSpcReduction="20000"/>
          </a:bodyPr>
          <a:lstStyle/>
          <a:p>
            <a:pPr marL="0" indent="0" algn="ctr">
              <a:buNone/>
            </a:pPr>
            <a:r>
              <a:rPr lang="es-CO" dirty="0" smtClean="0"/>
              <a:t>Nos preguntados: </a:t>
            </a:r>
            <a:r>
              <a:rPr lang="es-CO" b="1" i="1" dirty="0" smtClean="0">
                <a:solidFill>
                  <a:srgbClr val="FF0000"/>
                </a:solidFill>
              </a:rPr>
              <a:t>¿Qué fue lo que ocasiono esta división en dos reinos y luego la dispersión de diez tribus del pueblo de Israel por el mundo</a:t>
            </a:r>
            <a:r>
              <a:rPr lang="es-CO" dirty="0" smtClean="0">
                <a:solidFill>
                  <a:srgbClr val="FF0000"/>
                </a:solidFill>
              </a:rPr>
              <a:t>?</a:t>
            </a:r>
          </a:p>
          <a:p>
            <a:pPr marL="0" indent="0" algn="ctr">
              <a:buNone/>
            </a:pPr>
            <a:endParaRPr lang="es-CO" dirty="0">
              <a:solidFill>
                <a:srgbClr val="FF0000"/>
              </a:solidFill>
            </a:endParaRPr>
          </a:p>
          <a:p>
            <a:pPr marL="0" indent="0" algn="ctr">
              <a:buNone/>
            </a:pPr>
            <a:r>
              <a:rPr lang="es-CO" dirty="0" smtClean="0"/>
              <a:t>En</a:t>
            </a:r>
            <a:r>
              <a:rPr lang="es-CO" dirty="0" smtClean="0">
                <a:solidFill>
                  <a:srgbClr val="FF0000"/>
                </a:solidFill>
              </a:rPr>
              <a:t> Deut.28:1-14,</a:t>
            </a:r>
            <a:r>
              <a:rPr lang="es-CO" dirty="0" smtClean="0"/>
              <a:t> Moisés amonesta al pueblo de Israel a obedecer fielmente los requerimientos de Dios. </a:t>
            </a:r>
            <a:endParaRPr lang="es-CO" dirty="0"/>
          </a:p>
          <a:p>
            <a:pPr marL="0" indent="0" algn="ctr">
              <a:buNone/>
            </a:pPr>
            <a:endParaRPr lang="es-CO" dirty="0" smtClean="0"/>
          </a:p>
          <a:p>
            <a:pPr marL="0" indent="0" algn="ctr">
              <a:buNone/>
            </a:pPr>
            <a:r>
              <a:rPr lang="es-CO" dirty="0" smtClean="0"/>
              <a:t>Si en lugar de obedecer, hacían lo contrario, Dios profetiza esclavitud sobre ellos: </a:t>
            </a:r>
            <a:r>
              <a:rPr lang="es-CO" dirty="0" smtClean="0">
                <a:solidFill>
                  <a:srgbClr val="FF0000"/>
                </a:solidFill>
              </a:rPr>
              <a:t>(Deut.28:64)</a:t>
            </a:r>
            <a:r>
              <a:rPr lang="es-CO" dirty="0" smtClean="0"/>
              <a:t>.</a:t>
            </a:r>
            <a:r>
              <a:rPr lang="es-CO" dirty="0"/>
              <a:t> </a:t>
            </a:r>
            <a:r>
              <a:rPr lang="es-CO" dirty="0" smtClean="0"/>
              <a:t>«</a:t>
            </a:r>
            <a:r>
              <a:rPr lang="es-CO" b="1" dirty="0" smtClean="0">
                <a:latin typeface="Agency FB" pitchFamily="34" charset="0"/>
              </a:rPr>
              <a:t>Jehová </a:t>
            </a:r>
            <a:r>
              <a:rPr lang="es-CO" b="1" dirty="0">
                <a:latin typeface="Agency FB" pitchFamily="34" charset="0"/>
              </a:rPr>
              <a:t>te esparcirá por todos los pueblos, desde un extremo de la tierra hasta el otro extremo; y allí servirás a dioses ajenos que no conociste tú ni tus padres, </a:t>
            </a:r>
            <a:r>
              <a:rPr lang="es-CO" b="1" dirty="0" smtClean="0">
                <a:latin typeface="Agency FB" pitchFamily="34" charset="0"/>
              </a:rPr>
              <a:t>dioses de leño y de piedra</a:t>
            </a:r>
            <a:r>
              <a:rPr lang="es-CO" dirty="0" smtClean="0"/>
              <a:t>»</a:t>
            </a:r>
            <a:endParaRPr lang="es-CO" dirty="0"/>
          </a:p>
        </p:txBody>
      </p:sp>
    </p:spTree>
    <p:extLst>
      <p:ext uri="{BB962C8B-B14F-4D97-AF65-F5344CB8AC3E}">
        <p14:creationId xmlns:p14="http://schemas.microsoft.com/office/powerpoint/2010/main" val="3683841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289451"/>
          </a:xfrm>
        </p:spPr>
        <p:txBody>
          <a:bodyPr>
            <a:normAutofit fontScale="92500" lnSpcReduction="10000"/>
          </a:bodyPr>
          <a:lstStyle/>
          <a:p>
            <a:pPr marL="0" indent="0" algn="ctr">
              <a:buNone/>
            </a:pPr>
            <a:r>
              <a:rPr lang="es-CO" dirty="0" smtClean="0"/>
              <a:t>La Biblia registra que en </a:t>
            </a:r>
            <a:r>
              <a:rPr lang="es-CO" dirty="0"/>
              <a:t>lugar de permanecer sumisos a la voluntad de Dios quien era quien los gobernaba </a:t>
            </a:r>
            <a:r>
              <a:rPr lang="es-CO" dirty="0" smtClean="0"/>
              <a:t>como </a:t>
            </a:r>
            <a:r>
              <a:rPr lang="es-CO" dirty="0"/>
              <a:t>su Rey, </a:t>
            </a:r>
            <a:r>
              <a:rPr lang="es-CO" dirty="0">
                <a:solidFill>
                  <a:srgbClr val="FF0000"/>
                </a:solidFill>
              </a:rPr>
              <a:t>(1Sam.8:4,5)</a:t>
            </a:r>
            <a:r>
              <a:rPr lang="es-CO" dirty="0"/>
              <a:t>, dice: </a:t>
            </a:r>
            <a:r>
              <a:rPr lang="es-CO" b="1" dirty="0">
                <a:latin typeface="Agency FB" pitchFamily="34" charset="0"/>
              </a:rPr>
              <a:t>Los ancianos de Israel se reunieron… y le dijeron</a:t>
            </a:r>
            <a:r>
              <a:rPr lang="es-CO" dirty="0"/>
              <a:t> (a Samuel), «</a:t>
            </a:r>
            <a:r>
              <a:rPr lang="es-CO" b="1" dirty="0">
                <a:latin typeface="Agency FB" pitchFamily="34" charset="0"/>
              </a:rPr>
              <a:t>Constitúyenos un rey que nos gobierne, como todas las naciones</a:t>
            </a:r>
            <a:r>
              <a:rPr lang="es-CO" dirty="0" smtClean="0"/>
              <a:t>».</a:t>
            </a:r>
          </a:p>
          <a:p>
            <a:pPr marL="0" indent="0">
              <a:buNone/>
            </a:pPr>
            <a:endParaRPr lang="es-CO" dirty="0"/>
          </a:p>
          <a:p>
            <a:pPr marL="0" indent="0" algn="ctr">
              <a:buNone/>
            </a:pPr>
            <a:r>
              <a:rPr lang="es-CO" i="1" dirty="0" smtClean="0">
                <a:solidFill>
                  <a:srgbClr val="FF0000"/>
                </a:solidFill>
              </a:rPr>
              <a:t>Las naciones a las que ellos se referían eran nada menos que las naciones paganas, descendientes de los hijos de Noé, quienes no habían permanecido fieles a las enseñanzas y el ejemplo de Noé, quien era descendiente de la simiente de Set.</a:t>
            </a:r>
            <a:endParaRPr lang="es-CO" i="1" dirty="0">
              <a:solidFill>
                <a:srgbClr val="FF0000"/>
              </a:solidFill>
            </a:endParaRPr>
          </a:p>
        </p:txBody>
      </p:sp>
    </p:spTree>
    <p:extLst>
      <p:ext uri="{BB962C8B-B14F-4D97-AF65-F5344CB8AC3E}">
        <p14:creationId xmlns:p14="http://schemas.microsoft.com/office/powerpoint/2010/main" val="2043440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p:spPr>
        <p:txBody>
          <a:bodyPr>
            <a:normAutofit fontScale="85000" lnSpcReduction="10000"/>
          </a:bodyPr>
          <a:lstStyle/>
          <a:p>
            <a:pPr marL="0" indent="0" algn="ctr">
              <a:buNone/>
            </a:pPr>
            <a:r>
              <a:rPr lang="es-CO" dirty="0" smtClean="0"/>
              <a:t>Lógicamente que este pedido constituía una demostración de que no querían ser más gobernados por Dios, y por ende, no querían ser más el pueblo de Dios </a:t>
            </a:r>
            <a:r>
              <a:rPr lang="es-CO" dirty="0" smtClean="0">
                <a:solidFill>
                  <a:srgbClr val="FF0000"/>
                </a:solidFill>
              </a:rPr>
              <a:t>(Lea 1Sam.8:7)</a:t>
            </a:r>
            <a:r>
              <a:rPr lang="es-CO" dirty="0" smtClean="0"/>
              <a:t>. Lo que implicaba que querían imitar el ejemplo de los países paganos, o gentiles.</a:t>
            </a:r>
          </a:p>
          <a:p>
            <a:endParaRPr lang="es-CO" dirty="0"/>
          </a:p>
          <a:p>
            <a:pPr marL="0" indent="0" algn="ctr">
              <a:buNone/>
            </a:pPr>
            <a:r>
              <a:rPr lang="es-CO" dirty="0" smtClean="0"/>
              <a:t>El pueblo de Israel tenía principalmente tres características que los diferenciaba de los gentiles:</a:t>
            </a:r>
          </a:p>
          <a:p>
            <a:pPr marL="0" indent="0">
              <a:buNone/>
            </a:pPr>
            <a:endParaRPr lang="es-CO" sz="3500" b="1" dirty="0" smtClean="0">
              <a:solidFill>
                <a:srgbClr val="FF0000"/>
              </a:solidFill>
            </a:endParaRPr>
          </a:p>
          <a:p>
            <a:pPr marL="0" indent="0">
              <a:buNone/>
            </a:pPr>
            <a:r>
              <a:rPr lang="es-CO" sz="3500" b="1" dirty="0" smtClean="0">
                <a:solidFill>
                  <a:srgbClr val="FF0000"/>
                </a:solidFill>
              </a:rPr>
              <a:t>1</a:t>
            </a:r>
            <a:r>
              <a:rPr lang="es-CO" dirty="0" smtClean="0"/>
              <a:t>). La observancia del sábado </a:t>
            </a:r>
            <a:r>
              <a:rPr lang="es-CO" dirty="0" smtClean="0">
                <a:solidFill>
                  <a:srgbClr val="FF0000"/>
                </a:solidFill>
              </a:rPr>
              <a:t>(Éxo.20:8-11)</a:t>
            </a:r>
            <a:r>
              <a:rPr lang="es-CO" dirty="0" smtClean="0"/>
              <a:t>.</a:t>
            </a:r>
          </a:p>
          <a:p>
            <a:pPr marL="0" indent="0">
              <a:buNone/>
            </a:pPr>
            <a:r>
              <a:rPr lang="es-CO" sz="3500" b="1" dirty="0" smtClean="0">
                <a:solidFill>
                  <a:srgbClr val="FF0000"/>
                </a:solidFill>
              </a:rPr>
              <a:t>2</a:t>
            </a:r>
            <a:r>
              <a:rPr lang="es-CO" dirty="0" smtClean="0"/>
              <a:t>). Se abstenían de adorar imágenes </a:t>
            </a:r>
            <a:r>
              <a:rPr lang="es-CO" dirty="0" smtClean="0">
                <a:solidFill>
                  <a:srgbClr val="FF0000"/>
                </a:solidFill>
              </a:rPr>
              <a:t>(Deut.16:21,22)</a:t>
            </a:r>
            <a:r>
              <a:rPr lang="es-CO" dirty="0" smtClean="0"/>
              <a:t>.</a:t>
            </a:r>
          </a:p>
          <a:p>
            <a:pPr marL="0" indent="0">
              <a:buNone/>
            </a:pPr>
            <a:r>
              <a:rPr lang="es-CO" sz="3500" b="1" dirty="0" smtClean="0">
                <a:solidFill>
                  <a:srgbClr val="FF0000"/>
                </a:solidFill>
              </a:rPr>
              <a:t>3</a:t>
            </a:r>
            <a:r>
              <a:rPr lang="es-CO" dirty="0" smtClean="0"/>
              <a:t>). No se mezclaban en yugo con personas que no tuviesen la misma fe </a:t>
            </a:r>
            <a:r>
              <a:rPr lang="es-CO" dirty="0" smtClean="0">
                <a:solidFill>
                  <a:srgbClr val="FF0000"/>
                </a:solidFill>
              </a:rPr>
              <a:t>(Deut.7:3,4).  </a:t>
            </a:r>
            <a:endParaRPr lang="es-CO" dirty="0">
              <a:solidFill>
                <a:srgbClr val="FF0000"/>
              </a:solidFill>
            </a:endParaRPr>
          </a:p>
        </p:txBody>
      </p:sp>
    </p:spTree>
    <p:extLst>
      <p:ext uri="{BB962C8B-B14F-4D97-AF65-F5344CB8AC3E}">
        <p14:creationId xmlns:p14="http://schemas.microsoft.com/office/powerpoint/2010/main" val="3892776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heel(1)">
                                      <p:cBhvr>
                                        <p:cTn id="17" dur="20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heel(1)">
                                      <p:cBhvr>
                                        <p:cTn id="22" dur="20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heel(1)">
                                      <p:cBhvr>
                                        <p:cTn id="2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85000" lnSpcReduction="10000"/>
          </a:bodyPr>
          <a:lstStyle/>
          <a:p>
            <a:pPr marL="0" indent="0" algn="ctr">
              <a:buNone/>
            </a:pPr>
            <a:r>
              <a:rPr lang="es-CO" dirty="0" smtClean="0"/>
              <a:t>Cuando fueron llevados cautivos a Babilonia por Nabucodonosor, fueron cautivos básicamente por tres razones:</a:t>
            </a:r>
          </a:p>
          <a:p>
            <a:pPr marL="0" indent="0">
              <a:buNone/>
            </a:pPr>
            <a:r>
              <a:rPr lang="es-CO" sz="3500" b="1" dirty="0" smtClean="0">
                <a:solidFill>
                  <a:srgbClr val="FF0000"/>
                </a:solidFill>
              </a:rPr>
              <a:t>1</a:t>
            </a:r>
            <a:r>
              <a:rPr lang="es-CO" dirty="0" smtClean="0"/>
              <a:t>). Por la idolatría </a:t>
            </a:r>
            <a:r>
              <a:rPr lang="es-CO" dirty="0" smtClean="0">
                <a:solidFill>
                  <a:srgbClr val="FF0000"/>
                </a:solidFill>
              </a:rPr>
              <a:t>(Oseas 11:2)</a:t>
            </a:r>
            <a:r>
              <a:rPr lang="es-CO" dirty="0" smtClean="0"/>
              <a:t>. </a:t>
            </a:r>
          </a:p>
          <a:p>
            <a:pPr marL="0" indent="0">
              <a:buNone/>
            </a:pPr>
            <a:r>
              <a:rPr lang="es-CO" sz="3500" b="1" dirty="0" smtClean="0">
                <a:solidFill>
                  <a:srgbClr val="FF0000"/>
                </a:solidFill>
              </a:rPr>
              <a:t>2</a:t>
            </a:r>
            <a:r>
              <a:rPr lang="es-CO" dirty="0" smtClean="0"/>
              <a:t>). Por la violación del sábado </a:t>
            </a:r>
            <a:r>
              <a:rPr lang="es-CO" dirty="0" smtClean="0">
                <a:solidFill>
                  <a:srgbClr val="FF0000"/>
                </a:solidFill>
              </a:rPr>
              <a:t>(Cron.36:21)</a:t>
            </a:r>
            <a:r>
              <a:rPr lang="es-CO" dirty="0" smtClean="0"/>
              <a:t>.</a:t>
            </a:r>
          </a:p>
          <a:p>
            <a:pPr marL="0" indent="0">
              <a:buNone/>
            </a:pPr>
            <a:r>
              <a:rPr lang="es-CO" sz="3500" b="1" dirty="0" smtClean="0">
                <a:solidFill>
                  <a:srgbClr val="FF0000"/>
                </a:solidFill>
              </a:rPr>
              <a:t>3</a:t>
            </a:r>
            <a:r>
              <a:rPr lang="es-CO" dirty="0" smtClean="0"/>
              <a:t>). Unirse en matrimonio con paganos </a:t>
            </a:r>
            <a:r>
              <a:rPr lang="es-CO" dirty="0" smtClean="0">
                <a:solidFill>
                  <a:srgbClr val="FF0000"/>
                </a:solidFill>
              </a:rPr>
              <a:t>(1Rey.11:1-4)</a:t>
            </a:r>
            <a:r>
              <a:rPr lang="es-CO" dirty="0" smtClean="0"/>
              <a:t>.</a:t>
            </a:r>
          </a:p>
          <a:p>
            <a:pPr marL="0" indent="0">
              <a:buNone/>
            </a:pPr>
            <a:endParaRPr lang="es-CO" dirty="0"/>
          </a:p>
          <a:p>
            <a:pPr marL="0" indent="0" algn="ctr">
              <a:buNone/>
            </a:pPr>
            <a:r>
              <a:rPr lang="es-CO" dirty="0" smtClean="0"/>
              <a:t>Una ves que regresaron a reconstruir a Jerusalén después de la esclavitud </a:t>
            </a:r>
            <a:r>
              <a:rPr lang="es-CO" dirty="0" smtClean="0">
                <a:solidFill>
                  <a:srgbClr val="FF0000"/>
                </a:solidFill>
              </a:rPr>
              <a:t>(Esdras 9:1,2)</a:t>
            </a:r>
            <a:r>
              <a:rPr lang="es-CO" dirty="0" smtClean="0"/>
              <a:t> dice que otra vez estaban casándose con personas que Dios les había prohibido, y que había sido una de las causas de la esclavitud. Por lo cual Dios les dice que eran de «</a:t>
            </a:r>
            <a:r>
              <a:rPr lang="es-CO" b="1" dirty="0" smtClean="0">
                <a:latin typeface="Agency FB" pitchFamily="34" charset="0"/>
              </a:rPr>
              <a:t>Dura cerviz</a:t>
            </a:r>
            <a:r>
              <a:rPr lang="es-CO" dirty="0" smtClean="0"/>
              <a:t>», </a:t>
            </a:r>
            <a:r>
              <a:rPr lang="es-CO" dirty="0" smtClean="0">
                <a:solidFill>
                  <a:srgbClr val="FF0000"/>
                </a:solidFill>
              </a:rPr>
              <a:t>(Éxo.33:3)</a:t>
            </a:r>
            <a:r>
              <a:rPr lang="es-CO" dirty="0" smtClean="0"/>
              <a:t>, que «</a:t>
            </a:r>
            <a:r>
              <a:rPr lang="es-CO" b="1" dirty="0" smtClean="0">
                <a:latin typeface="Agency FB" pitchFamily="34" charset="0"/>
              </a:rPr>
              <a:t>entre más los amaba, más se alejaban de Dios</a:t>
            </a:r>
            <a:r>
              <a:rPr lang="es-CO" dirty="0" smtClean="0"/>
              <a:t>» </a:t>
            </a:r>
            <a:r>
              <a:rPr lang="es-CO" dirty="0" smtClean="0">
                <a:solidFill>
                  <a:srgbClr val="FF0000"/>
                </a:solidFill>
              </a:rPr>
              <a:t>(Oseas 11:2)</a:t>
            </a:r>
            <a:r>
              <a:rPr lang="es-CO" dirty="0" smtClean="0"/>
              <a:t>. Que «</a:t>
            </a:r>
            <a:r>
              <a:rPr lang="es-CO" b="1" dirty="0" smtClean="0">
                <a:latin typeface="Agency FB" pitchFamily="34" charset="0"/>
              </a:rPr>
              <a:t>Él mimo les servía la comida» </a:t>
            </a:r>
            <a:r>
              <a:rPr lang="es-CO" dirty="0" smtClean="0">
                <a:solidFill>
                  <a:srgbClr val="FF0000"/>
                </a:solidFill>
                <a:latin typeface="+mj-lt"/>
              </a:rPr>
              <a:t>(verso 4). </a:t>
            </a:r>
            <a:endParaRPr lang="es-CO" dirty="0">
              <a:solidFill>
                <a:srgbClr val="FF0000"/>
              </a:solidFill>
              <a:latin typeface="+mj-lt"/>
            </a:endParaRPr>
          </a:p>
        </p:txBody>
      </p:sp>
    </p:spTree>
    <p:extLst>
      <p:ext uri="{BB962C8B-B14F-4D97-AF65-F5344CB8AC3E}">
        <p14:creationId xmlns:p14="http://schemas.microsoft.com/office/powerpoint/2010/main" val="1848496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heel(1)">
                                      <p:cBhvr>
                                        <p:cTn id="2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lnSpcReduction="10000"/>
          </a:bodyPr>
          <a:lstStyle/>
          <a:p>
            <a:pPr marL="0" indent="0" algn="ctr">
              <a:buNone/>
            </a:pPr>
            <a:r>
              <a:rPr lang="es-CO" dirty="0" smtClean="0"/>
              <a:t>Cuando se cumplió la promesa de salvación,  Jesús había hecho todo lo posible por redimir a su pueblo, dijo llorando: ¡</a:t>
            </a:r>
            <a:r>
              <a:rPr lang="es-CO" b="1" dirty="0" smtClean="0">
                <a:latin typeface="Agency FB" pitchFamily="34" charset="0"/>
              </a:rPr>
              <a:t>Jerusalén</a:t>
            </a:r>
            <a:r>
              <a:rPr lang="es-CO" b="1" dirty="0">
                <a:latin typeface="Agency FB" pitchFamily="34" charset="0"/>
              </a:rPr>
              <a:t>, Jerusalén, que matas a los profetas, y apedreas a los que son enviados a ti! ¡Cuántas veces quise juntar tus hijos, como la gallina junta sus pollos debajo de las alas, </a:t>
            </a:r>
            <a:r>
              <a:rPr lang="es-CO" b="1" i="1" u="sng" dirty="0">
                <a:latin typeface="Agency FB" pitchFamily="34" charset="0"/>
              </a:rPr>
              <a:t>y no quisiste</a:t>
            </a:r>
            <a:r>
              <a:rPr lang="es-CO" dirty="0" smtClean="0"/>
              <a:t>! </a:t>
            </a:r>
            <a:r>
              <a:rPr lang="es-CO" dirty="0" smtClean="0">
                <a:solidFill>
                  <a:srgbClr val="FF0000"/>
                </a:solidFill>
              </a:rPr>
              <a:t>(Mat.23:27)</a:t>
            </a:r>
            <a:r>
              <a:rPr lang="es-CO" dirty="0" smtClean="0"/>
              <a:t>. </a:t>
            </a:r>
          </a:p>
          <a:p>
            <a:pPr marL="0" indent="0" algn="ctr">
              <a:buNone/>
            </a:pPr>
            <a:endParaRPr lang="es-CO" dirty="0"/>
          </a:p>
          <a:p>
            <a:pPr marL="0" indent="0" algn="ctr">
              <a:buNone/>
            </a:pPr>
            <a:r>
              <a:rPr lang="es-CO" dirty="0" smtClean="0"/>
              <a:t>Y luego agrega: «</a:t>
            </a:r>
            <a:r>
              <a:rPr lang="es-CO" b="1" dirty="0" smtClean="0">
                <a:latin typeface="Agency FB" pitchFamily="34" charset="0"/>
              </a:rPr>
              <a:t>Vuestra casa os queda desierta</a:t>
            </a:r>
            <a:r>
              <a:rPr lang="es-CO" dirty="0" smtClean="0"/>
              <a:t>» </a:t>
            </a:r>
            <a:r>
              <a:rPr lang="es-CO" dirty="0" smtClean="0">
                <a:solidFill>
                  <a:srgbClr val="FF0000"/>
                </a:solidFill>
              </a:rPr>
              <a:t>(Verso 28)</a:t>
            </a:r>
            <a:r>
              <a:rPr lang="es-CO" dirty="0" smtClean="0"/>
              <a:t>. Dando a entender que, como </a:t>
            </a:r>
            <a:r>
              <a:rPr lang="es-CO" i="1" u="sng" dirty="0" smtClean="0"/>
              <a:t>Nación escogida</a:t>
            </a:r>
            <a:r>
              <a:rPr lang="es-CO" dirty="0" smtClean="0"/>
              <a:t>, Israel </a:t>
            </a:r>
            <a:r>
              <a:rPr lang="es-CO" i="1" u="sng" dirty="0" smtClean="0"/>
              <a:t>literalmente ya no seguía siendo el pueblo de Dios. </a:t>
            </a:r>
            <a:endParaRPr lang="es-CO" i="1" u="sng" dirty="0"/>
          </a:p>
        </p:txBody>
      </p:sp>
    </p:spTree>
    <p:extLst>
      <p:ext uri="{BB962C8B-B14F-4D97-AF65-F5344CB8AC3E}">
        <p14:creationId xmlns:p14="http://schemas.microsoft.com/office/powerpoint/2010/main" val="3250292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04664"/>
            <a:ext cx="8229600" cy="3312368"/>
          </a:xfrm>
        </p:spPr>
        <p:txBody>
          <a:bodyPr>
            <a:normAutofit fontScale="92500" lnSpcReduction="10000"/>
          </a:bodyPr>
          <a:lstStyle/>
          <a:p>
            <a:pPr marL="0" indent="0" algn="ctr">
              <a:buNone/>
            </a:pPr>
            <a:r>
              <a:rPr lang="es-CO" dirty="0" smtClean="0"/>
              <a:t>La pregunta que nos hacemos ahora es: ¿Quiénes son los Israelitas que Dios reunirá de todas las naciones de la tierra?</a:t>
            </a:r>
          </a:p>
          <a:p>
            <a:endParaRPr lang="es-CO" dirty="0"/>
          </a:p>
          <a:p>
            <a:pPr marL="0" indent="0" algn="ctr">
              <a:buNone/>
            </a:pPr>
            <a:r>
              <a:rPr lang="es-CO" dirty="0" smtClean="0"/>
              <a:t>Recuerda que Dios no salva al que no quiere ser salvado, es decir, Dios no puede regresarnos a Él a la fuerza, porqué Dios respeta  nuestra decisión.</a:t>
            </a:r>
          </a:p>
        </p:txBody>
      </p:sp>
      <p:sp>
        <p:nvSpPr>
          <p:cNvPr id="4" name="3 Rectángulo"/>
          <p:cNvSpPr/>
          <p:nvPr/>
        </p:nvSpPr>
        <p:spPr>
          <a:xfrm>
            <a:off x="251520" y="3717032"/>
            <a:ext cx="5904656" cy="3046988"/>
          </a:xfrm>
          <a:prstGeom prst="rect">
            <a:avLst/>
          </a:prstGeom>
        </p:spPr>
        <p:txBody>
          <a:bodyPr wrap="square">
            <a:spAutoFit/>
          </a:bodyPr>
          <a:lstStyle/>
          <a:p>
            <a:pPr algn="ctr"/>
            <a:r>
              <a:rPr lang="es-CO" sz="3200" dirty="0"/>
              <a:t>Eso lo da a entender </a:t>
            </a:r>
            <a:r>
              <a:rPr lang="es-CO" sz="3200" dirty="0">
                <a:solidFill>
                  <a:srgbClr val="FF0000"/>
                </a:solidFill>
              </a:rPr>
              <a:t>(Juan 3:16)</a:t>
            </a:r>
            <a:r>
              <a:rPr lang="es-CO" sz="3200" dirty="0"/>
              <a:t>. Que dice: «</a:t>
            </a:r>
            <a:r>
              <a:rPr lang="es-CO" sz="3200" b="1" dirty="0">
                <a:latin typeface="Agency FB" pitchFamily="34" charset="0"/>
              </a:rPr>
              <a:t>Porque de tal manera amó Dios al mundo, que ha dado a su Hijo unigénito, para que todo aquel que en él </a:t>
            </a:r>
            <a:r>
              <a:rPr lang="es-CO" sz="3200" b="1" u="sng" dirty="0">
                <a:latin typeface="Agency FB" pitchFamily="34" charset="0"/>
              </a:rPr>
              <a:t>CREE</a:t>
            </a:r>
            <a:r>
              <a:rPr lang="es-CO" sz="3200" b="1" dirty="0">
                <a:latin typeface="Agency FB" pitchFamily="34" charset="0"/>
              </a:rPr>
              <a:t>, no parezca, sino tenga vida eterna</a:t>
            </a:r>
            <a:r>
              <a:rPr lang="es-CO" sz="3200" dirty="0"/>
              <a:t>».</a:t>
            </a:r>
          </a:p>
        </p:txBody>
      </p:sp>
      <p:pic>
        <p:nvPicPr>
          <p:cNvPr id="1026" name="Picture 2" descr="http://t2.gstatic.com/images?q=tbn:ANd9GcTcOeWkyTpyPhwgZljSdxWOol1X1FHZ5fQpLeh0iAxrtgbpxgFt1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59" y="3717032"/>
            <a:ext cx="2851515" cy="2892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862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wheel(1)">
                                      <p:cBhvr>
                                        <p:cTn id="10"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blipFill>
            <a:blip r:embed="rId2"/>
            <a:tile tx="0" ty="0" sx="100000" sy="100000" flip="none" algn="tl"/>
          </a:blipFill>
        </p:spPr>
        <p:txBody>
          <a:bodyPr>
            <a:normAutofit/>
          </a:bodyPr>
          <a:lstStyle/>
          <a:p>
            <a:pPr marL="0" indent="0" algn="ctr">
              <a:buNone/>
            </a:pPr>
            <a:r>
              <a:rPr lang="es-CO" dirty="0"/>
              <a:t>Ejemplo: Cuando el Rey Ciro, Rey de Percia dio la </a:t>
            </a:r>
            <a:r>
              <a:rPr lang="es-CO" dirty="0" smtClean="0"/>
              <a:t>libertad para que todos los Judíos regresaran </a:t>
            </a:r>
            <a:r>
              <a:rPr lang="es-CO" dirty="0"/>
              <a:t>a </a:t>
            </a:r>
            <a:r>
              <a:rPr lang="es-CO" dirty="0" smtClean="0"/>
              <a:t>Judá y reconstruyeran </a:t>
            </a:r>
            <a:r>
              <a:rPr lang="es-CO" dirty="0"/>
              <a:t>la ciudad de Jerusalén </a:t>
            </a:r>
            <a:r>
              <a:rPr lang="es-CO" dirty="0">
                <a:solidFill>
                  <a:srgbClr val="FF0000"/>
                </a:solidFill>
              </a:rPr>
              <a:t>(Esdras 1:3 y 2:64)</a:t>
            </a:r>
            <a:r>
              <a:rPr lang="es-CO" dirty="0"/>
              <a:t>, nos da el numero de los </a:t>
            </a:r>
            <a:r>
              <a:rPr lang="es-CO" dirty="0" smtClean="0"/>
              <a:t>quisieron regresar 42.360.</a:t>
            </a:r>
          </a:p>
          <a:p>
            <a:pPr marL="0" indent="0" algn="ctr">
              <a:buNone/>
            </a:pPr>
            <a:r>
              <a:rPr lang="es-CO" dirty="0" smtClean="0"/>
              <a:t> El </a:t>
            </a:r>
            <a:r>
              <a:rPr lang="es-CO" dirty="0"/>
              <a:t>hecho de que se registre el numero, quiere decir que muchos no quisieron regresar, como es el cado de Mardoqueo y Esther mencionados en </a:t>
            </a:r>
            <a:r>
              <a:rPr lang="es-CO" dirty="0">
                <a:solidFill>
                  <a:srgbClr val="FF0000"/>
                </a:solidFill>
              </a:rPr>
              <a:t>(Ester 2:5-7)</a:t>
            </a:r>
            <a:r>
              <a:rPr lang="es-CO" dirty="0"/>
              <a:t>, y muchos otros judíos que estuvieron en riesgo de ser ajusticiados por el malvado Aman </a:t>
            </a:r>
            <a:r>
              <a:rPr lang="es-CO" dirty="0">
                <a:solidFill>
                  <a:srgbClr val="FF0000"/>
                </a:solidFill>
              </a:rPr>
              <a:t>(Ester3:89).   </a:t>
            </a:r>
          </a:p>
        </p:txBody>
      </p:sp>
    </p:spTree>
    <p:extLst>
      <p:ext uri="{BB962C8B-B14F-4D97-AF65-F5344CB8AC3E}">
        <p14:creationId xmlns:p14="http://schemas.microsoft.com/office/powerpoint/2010/main" val="2311848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rgbClr val="002060"/>
          </a:solidFill>
        </p:spPr>
        <p:txBody>
          <a:bodyPr>
            <a:normAutofit/>
          </a:bodyPr>
          <a:lstStyle/>
          <a:p>
            <a:pPr marL="0" indent="0" algn="ctr">
              <a:buNone/>
            </a:pPr>
            <a:endParaRPr lang="es-CO" dirty="0" smtClean="0"/>
          </a:p>
          <a:p>
            <a:pPr marL="0" indent="0" algn="ctr">
              <a:buNone/>
            </a:pPr>
            <a:r>
              <a:rPr lang="es-CO" dirty="0" smtClean="0">
                <a:solidFill>
                  <a:schemeClr val="bg1"/>
                </a:solidFill>
              </a:rPr>
              <a:t>Ciertamente que Dios quiere salvar a Israel, los tres años y medio del ministerio terrenal de Jesús los dedicó a su pueblo </a:t>
            </a:r>
            <a:r>
              <a:rPr lang="es-CO" dirty="0" smtClean="0">
                <a:solidFill>
                  <a:srgbClr val="FFC000"/>
                </a:solidFill>
              </a:rPr>
              <a:t>(Juan 1:11-13)</a:t>
            </a:r>
            <a:r>
              <a:rPr lang="es-CO" dirty="0" smtClean="0">
                <a:solidFill>
                  <a:schemeClr val="bg1"/>
                </a:solidFill>
              </a:rPr>
              <a:t>dice:  </a:t>
            </a:r>
          </a:p>
          <a:p>
            <a:pPr marL="0" indent="0">
              <a:buNone/>
            </a:pPr>
            <a:endParaRPr lang="es-CO" dirty="0" smtClean="0">
              <a:solidFill>
                <a:schemeClr val="bg1"/>
              </a:solidFill>
            </a:endParaRPr>
          </a:p>
          <a:p>
            <a:pPr marL="0" indent="0" algn="ctr">
              <a:buNone/>
            </a:pPr>
            <a:r>
              <a:rPr lang="es-CO" dirty="0" smtClean="0">
                <a:solidFill>
                  <a:schemeClr val="bg1"/>
                </a:solidFill>
              </a:rPr>
              <a:t>«</a:t>
            </a:r>
            <a:r>
              <a:rPr lang="es-CO" b="1" dirty="0" smtClean="0">
                <a:solidFill>
                  <a:schemeClr val="bg1"/>
                </a:solidFill>
                <a:latin typeface="Agency FB" pitchFamily="34" charset="0"/>
              </a:rPr>
              <a:t>A </a:t>
            </a:r>
            <a:r>
              <a:rPr lang="es-CO" b="1" dirty="0">
                <a:solidFill>
                  <a:schemeClr val="bg1"/>
                </a:solidFill>
                <a:latin typeface="Agency FB" pitchFamily="34" charset="0"/>
              </a:rPr>
              <a:t>lo [que era] suyo </a:t>
            </a:r>
            <a:r>
              <a:rPr lang="es-CO" b="1" dirty="0" smtClean="0">
                <a:solidFill>
                  <a:schemeClr val="bg1"/>
                </a:solidFill>
                <a:latin typeface="Agency FB" pitchFamily="34" charset="0"/>
              </a:rPr>
              <a:t>vino (Jesús), </a:t>
            </a:r>
            <a:r>
              <a:rPr lang="es-CO" b="1" dirty="0">
                <a:solidFill>
                  <a:schemeClr val="bg1"/>
                </a:solidFill>
                <a:latin typeface="Agency FB" pitchFamily="34" charset="0"/>
              </a:rPr>
              <a:t>y los suyos no le recibieron. </a:t>
            </a:r>
            <a:r>
              <a:rPr lang="es-CO" b="1" baseline="30000" dirty="0" smtClean="0">
                <a:solidFill>
                  <a:schemeClr val="bg1"/>
                </a:solidFill>
                <a:latin typeface="Agency FB" pitchFamily="34" charset="0"/>
              </a:rPr>
              <a:t>12 </a:t>
            </a:r>
            <a:r>
              <a:rPr lang="es-CO" b="1" dirty="0">
                <a:solidFill>
                  <a:schemeClr val="bg1"/>
                </a:solidFill>
                <a:latin typeface="Agency FB" pitchFamily="34" charset="0"/>
              </a:rPr>
              <a:t>Mas a todos los que le recibieron, les dio potestad de ser hechos hijos de Dios, a los que creen en su </a:t>
            </a:r>
            <a:r>
              <a:rPr lang="es-CO" b="1" dirty="0" smtClean="0">
                <a:solidFill>
                  <a:schemeClr val="bg1"/>
                </a:solidFill>
                <a:latin typeface="Agency FB" pitchFamily="34" charset="0"/>
              </a:rPr>
              <a:t>Nombre;</a:t>
            </a:r>
            <a:r>
              <a:rPr lang="es-CO" b="1" dirty="0">
                <a:solidFill>
                  <a:schemeClr val="bg1"/>
                </a:solidFill>
                <a:latin typeface="Agency FB" pitchFamily="34" charset="0"/>
              </a:rPr>
              <a:t> </a:t>
            </a:r>
            <a:r>
              <a:rPr lang="es-CO" b="1" baseline="30000" dirty="0" smtClean="0">
                <a:solidFill>
                  <a:schemeClr val="bg1"/>
                </a:solidFill>
                <a:latin typeface="Agency FB" pitchFamily="34" charset="0"/>
              </a:rPr>
              <a:t>13 </a:t>
            </a:r>
            <a:r>
              <a:rPr lang="es-CO" b="1" dirty="0">
                <a:solidFill>
                  <a:schemeClr val="bg1"/>
                </a:solidFill>
                <a:latin typeface="Agency FB" pitchFamily="34" charset="0"/>
              </a:rPr>
              <a:t>los cuales no son engendrados de sangre, ni de voluntad de carne, ni de voluntad de varón, sino de </a:t>
            </a:r>
            <a:r>
              <a:rPr lang="es-CO" b="1" dirty="0" smtClean="0">
                <a:solidFill>
                  <a:schemeClr val="bg1"/>
                </a:solidFill>
                <a:latin typeface="Agency FB" pitchFamily="34" charset="0"/>
              </a:rPr>
              <a:t>Dios</a:t>
            </a:r>
            <a:r>
              <a:rPr lang="es-CO" dirty="0" smtClean="0">
                <a:solidFill>
                  <a:schemeClr val="bg1"/>
                </a:solidFill>
              </a:rPr>
              <a:t>». </a:t>
            </a:r>
            <a:endParaRPr lang="es-CO" dirty="0">
              <a:solidFill>
                <a:schemeClr val="bg1"/>
              </a:solidFill>
            </a:endParaRPr>
          </a:p>
        </p:txBody>
      </p:sp>
    </p:spTree>
    <p:extLst>
      <p:ext uri="{BB962C8B-B14F-4D97-AF65-F5344CB8AC3E}">
        <p14:creationId xmlns:p14="http://schemas.microsoft.com/office/powerpoint/2010/main" val="1239836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80">
                                          <p:stCondLst>
                                            <p:cond delay="0"/>
                                          </p:stCondLst>
                                        </p:cTn>
                                        <p:tgtEl>
                                          <p:spTgt spid="3">
                                            <p:txEl>
                                              <p:pRg st="3" end="3"/>
                                            </p:txEl>
                                          </p:spTgt>
                                        </p:tgtEl>
                                      </p:cBhvr>
                                    </p:animEffect>
                                    <p:anim calcmode="lin" valueType="num">
                                      <p:cBhvr>
                                        <p:cTn id="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3" end="3"/>
                                            </p:txEl>
                                          </p:spTgt>
                                        </p:tgtEl>
                                      </p:cBhvr>
                                      <p:to x="100000" y="60000"/>
                                    </p:animScale>
                                    <p:animScale>
                                      <p:cBhvr>
                                        <p:cTn id="14" dur="166" decel="50000">
                                          <p:stCondLst>
                                            <p:cond delay="676"/>
                                          </p:stCondLst>
                                        </p:cTn>
                                        <p:tgtEl>
                                          <p:spTgt spid="3">
                                            <p:txEl>
                                              <p:pRg st="3" end="3"/>
                                            </p:txEl>
                                          </p:spTgt>
                                        </p:tgtEl>
                                      </p:cBhvr>
                                      <p:to x="100000" y="100000"/>
                                    </p:animScale>
                                    <p:animScale>
                                      <p:cBhvr>
                                        <p:cTn id="15" dur="26">
                                          <p:stCondLst>
                                            <p:cond delay="1312"/>
                                          </p:stCondLst>
                                        </p:cTn>
                                        <p:tgtEl>
                                          <p:spTgt spid="3">
                                            <p:txEl>
                                              <p:pRg st="3" end="3"/>
                                            </p:txEl>
                                          </p:spTgt>
                                        </p:tgtEl>
                                      </p:cBhvr>
                                      <p:to x="100000" y="80000"/>
                                    </p:animScale>
                                    <p:animScale>
                                      <p:cBhvr>
                                        <p:cTn id="16" dur="166" decel="50000">
                                          <p:stCondLst>
                                            <p:cond delay="1338"/>
                                          </p:stCondLst>
                                        </p:cTn>
                                        <p:tgtEl>
                                          <p:spTgt spid="3">
                                            <p:txEl>
                                              <p:pRg st="3" end="3"/>
                                            </p:txEl>
                                          </p:spTgt>
                                        </p:tgtEl>
                                      </p:cBhvr>
                                      <p:to x="100000" y="100000"/>
                                    </p:animScale>
                                    <p:animScale>
                                      <p:cBhvr>
                                        <p:cTn id="17" dur="26">
                                          <p:stCondLst>
                                            <p:cond delay="1642"/>
                                          </p:stCondLst>
                                        </p:cTn>
                                        <p:tgtEl>
                                          <p:spTgt spid="3">
                                            <p:txEl>
                                              <p:pRg st="3" end="3"/>
                                            </p:txEl>
                                          </p:spTgt>
                                        </p:tgtEl>
                                      </p:cBhvr>
                                      <p:to x="100000" y="90000"/>
                                    </p:animScale>
                                    <p:animScale>
                                      <p:cBhvr>
                                        <p:cTn id="18" dur="166" decel="50000">
                                          <p:stCondLst>
                                            <p:cond delay="1668"/>
                                          </p:stCondLst>
                                        </p:cTn>
                                        <p:tgtEl>
                                          <p:spTgt spid="3">
                                            <p:txEl>
                                              <p:pRg st="3" end="3"/>
                                            </p:txEl>
                                          </p:spTgt>
                                        </p:tgtEl>
                                      </p:cBhvr>
                                      <p:to x="100000" y="100000"/>
                                    </p:animScale>
                                    <p:animScale>
                                      <p:cBhvr>
                                        <p:cTn id="19" dur="26">
                                          <p:stCondLst>
                                            <p:cond delay="1808"/>
                                          </p:stCondLst>
                                        </p:cTn>
                                        <p:tgtEl>
                                          <p:spTgt spid="3">
                                            <p:txEl>
                                              <p:pRg st="3" end="3"/>
                                            </p:txEl>
                                          </p:spTgt>
                                        </p:tgtEl>
                                      </p:cBhvr>
                                      <p:to x="100000" y="95000"/>
                                    </p:animScale>
                                    <p:animScale>
                                      <p:cBhvr>
                                        <p:cTn id="20"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blipFill>
            <a:blip r:embed="rId2"/>
            <a:tile tx="0" ty="0" sx="100000" sy="100000" flip="none" algn="tl"/>
          </a:blipFill>
        </p:spPr>
        <p:txBody>
          <a:bodyPr>
            <a:normAutofit lnSpcReduction="10000"/>
          </a:bodyPr>
          <a:lstStyle/>
          <a:p>
            <a:pPr marL="0" indent="0" algn="ctr">
              <a:buNone/>
            </a:pPr>
            <a:endParaRPr lang="es-CO" dirty="0" smtClean="0"/>
          </a:p>
          <a:p>
            <a:pPr marL="0" indent="0" algn="ctr">
              <a:buNone/>
            </a:pPr>
            <a:r>
              <a:rPr lang="es-CO" dirty="0" smtClean="0"/>
              <a:t>Y antes de su ascensión, comisionó a sus discípulos diciendo: «</a:t>
            </a:r>
            <a:r>
              <a:rPr lang="es-CO" b="1" dirty="0" smtClean="0">
                <a:latin typeface="Agency FB" pitchFamily="34" charset="0"/>
              </a:rPr>
              <a:t>me </a:t>
            </a:r>
            <a:r>
              <a:rPr lang="es-CO" b="1" dirty="0">
                <a:latin typeface="Agency FB" pitchFamily="34" charset="0"/>
              </a:rPr>
              <a:t>seréis testigos en </a:t>
            </a:r>
            <a:r>
              <a:rPr lang="es-CO" b="1" u="sng" dirty="0">
                <a:latin typeface="Agency FB" pitchFamily="34" charset="0"/>
              </a:rPr>
              <a:t>Jerusalén</a:t>
            </a:r>
            <a:r>
              <a:rPr lang="es-CO" b="1" dirty="0">
                <a:latin typeface="Agency FB" pitchFamily="34" charset="0"/>
              </a:rPr>
              <a:t>, y en toda </a:t>
            </a:r>
            <a:r>
              <a:rPr lang="es-CO" b="1" u="sng" dirty="0">
                <a:latin typeface="Agency FB" pitchFamily="34" charset="0"/>
              </a:rPr>
              <a:t>Judea</a:t>
            </a:r>
            <a:r>
              <a:rPr lang="es-CO" b="1" dirty="0">
                <a:latin typeface="Agency FB" pitchFamily="34" charset="0"/>
              </a:rPr>
              <a:t>, y </a:t>
            </a:r>
            <a:r>
              <a:rPr lang="es-CO" b="1" u="sng" dirty="0">
                <a:latin typeface="Agency FB" pitchFamily="34" charset="0"/>
              </a:rPr>
              <a:t>Samaria</a:t>
            </a:r>
            <a:r>
              <a:rPr lang="es-CO" b="1" dirty="0">
                <a:latin typeface="Agency FB" pitchFamily="34" charset="0"/>
              </a:rPr>
              <a:t>, y hasta lo último de la </a:t>
            </a:r>
            <a:r>
              <a:rPr lang="es-CO" b="1" dirty="0" smtClean="0">
                <a:latin typeface="Agency FB" pitchFamily="34" charset="0"/>
              </a:rPr>
              <a:t>tierra</a:t>
            </a:r>
            <a:r>
              <a:rPr lang="es-CO" dirty="0" smtClean="0"/>
              <a:t>» </a:t>
            </a:r>
            <a:r>
              <a:rPr lang="es-CO" dirty="0" smtClean="0">
                <a:solidFill>
                  <a:srgbClr val="FF0000"/>
                </a:solidFill>
              </a:rPr>
              <a:t>(Hech.1:8)</a:t>
            </a:r>
            <a:r>
              <a:rPr lang="es-CO" dirty="0" smtClean="0"/>
              <a:t>. </a:t>
            </a:r>
          </a:p>
          <a:p>
            <a:endParaRPr lang="es-CO" dirty="0"/>
          </a:p>
          <a:p>
            <a:pPr marL="0" indent="0" algn="ctr">
              <a:buNone/>
            </a:pPr>
            <a:r>
              <a:rPr lang="es-CO" dirty="0" smtClean="0"/>
              <a:t>Según la profecía de Daniel, tres años y medio después de su muerte, debían ser dedicados únicamente a la salvación de Israel y Judá. Jesús les dio a sus discípulos la orden: «</a:t>
            </a:r>
            <a:r>
              <a:rPr lang="es-CO" dirty="0" smtClean="0">
                <a:latin typeface="Agency FB" pitchFamily="34" charset="0"/>
              </a:rPr>
              <a:t>id </a:t>
            </a:r>
            <a:r>
              <a:rPr lang="es-CO" dirty="0">
                <a:latin typeface="Agency FB" pitchFamily="34" charset="0"/>
              </a:rPr>
              <a:t>antes </a:t>
            </a:r>
            <a:r>
              <a:rPr lang="es-CO" dirty="0" smtClean="0">
                <a:latin typeface="Agency FB" pitchFamily="34" charset="0"/>
              </a:rPr>
              <a:t>(o sea primero) a </a:t>
            </a:r>
            <a:r>
              <a:rPr lang="es-CO" dirty="0">
                <a:latin typeface="Agency FB" pitchFamily="34" charset="0"/>
              </a:rPr>
              <a:t>las ovejas perdidas de la casa de </a:t>
            </a:r>
            <a:r>
              <a:rPr lang="es-CO" dirty="0" smtClean="0">
                <a:latin typeface="Agency FB" pitchFamily="34" charset="0"/>
              </a:rPr>
              <a:t>Israel</a:t>
            </a:r>
            <a:r>
              <a:rPr lang="es-CO" dirty="0" smtClean="0"/>
              <a:t>» </a:t>
            </a:r>
            <a:r>
              <a:rPr lang="es-CO" dirty="0" smtClean="0">
                <a:solidFill>
                  <a:srgbClr val="FF0000"/>
                </a:solidFill>
              </a:rPr>
              <a:t>(Mat.10:6). </a:t>
            </a:r>
            <a:r>
              <a:rPr lang="es-CO" dirty="0" smtClean="0"/>
              <a:t>Y después, «</a:t>
            </a:r>
            <a:r>
              <a:rPr lang="es-CO" i="1" dirty="0" smtClean="0">
                <a:latin typeface="Agency FB" pitchFamily="34" charset="0"/>
              </a:rPr>
              <a:t>hasta lo último de la tierra</a:t>
            </a:r>
            <a:r>
              <a:rPr lang="es-CO" dirty="0" smtClean="0"/>
              <a:t>».</a:t>
            </a:r>
            <a:endParaRPr lang="es-CO" dirty="0"/>
          </a:p>
        </p:txBody>
      </p:sp>
    </p:spTree>
    <p:extLst>
      <p:ext uri="{BB962C8B-B14F-4D97-AF65-F5344CB8AC3E}">
        <p14:creationId xmlns:p14="http://schemas.microsoft.com/office/powerpoint/2010/main" val="4117286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circle(in)">
                                      <p:cBhvr>
                                        <p:cTn id="1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76672"/>
            <a:ext cx="8280920" cy="3384376"/>
          </a:xfrm>
        </p:spPr>
        <p:txBody>
          <a:bodyPr>
            <a:normAutofit fontScale="92500" lnSpcReduction="10000"/>
          </a:bodyPr>
          <a:lstStyle/>
          <a:p>
            <a:pPr algn="ctr"/>
            <a:r>
              <a:rPr lang="es-CO" dirty="0" smtClean="0"/>
              <a:t>Una prueba más del desamor que tenía el pueblo de Israel por Dios y la salvación que les ofrecía en Cristo Jesús la encontramos en la actitud que demostraron cuando Esteban dijo:</a:t>
            </a:r>
            <a:r>
              <a:rPr lang="es-CO" dirty="0"/>
              <a:t> </a:t>
            </a:r>
            <a:r>
              <a:rPr lang="es-CO" dirty="0" smtClean="0"/>
              <a:t>«</a:t>
            </a:r>
            <a:r>
              <a:rPr lang="es-CO" b="1" dirty="0" smtClean="0">
                <a:latin typeface="Agency FB" pitchFamily="34" charset="0"/>
              </a:rPr>
              <a:t>He </a:t>
            </a:r>
            <a:r>
              <a:rPr lang="es-CO" b="1" dirty="0">
                <a:latin typeface="Agency FB" pitchFamily="34" charset="0"/>
              </a:rPr>
              <a:t>aquí, veo los cielos abiertos, y al Hijo del Hombre que está a la diestra de </a:t>
            </a:r>
            <a:r>
              <a:rPr lang="es-CO" b="1" dirty="0" smtClean="0">
                <a:latin typeface="Agency FB" pitchFamily="34" charset="0"/>
              </a:rPr>
              <a:t>Dios»</a:t>
            </a:r>
            <a:r>
              <a:rPr lang="es-CO" dirty="0" smtClean="0"/>
              <a:t>. </a:t>
            </a:r>
            <a:r>
              <a:rPr lang="es-CO" b="1" baseline="30000" dirty="0" smtClean="0"/>
              <a:t>57 </a:t>
            </a:r>
            <a:r>
              <a:rPr lang="es-CO" dirty="0"/>
              <a:t>Entonces ellos, </a:t>
            </a:r>
            <a:r>
              <a:rPr lang="es-CO" i="1" u="sng" dirty="0"/>
              <a:t>dando grandes voces, se taparon los oídos, y arremetieron a una contra </a:t>
            </a:r>
            <a:r>
              <a:rPr lang="es-CO" i="1" u="sng" dirty="0" smtClean="0"/>
              <a:t>él</a:t>
            </a:r>
            <a:r>
              <a:rPr lang="es-CO" dirty="0" smtClean="0"/>
              <a:t> </a:t>
            </a:r>
            <a:r>
              <a:rPr lang="es-CO" dirty="0" smtClean="0">
                <a:solidFill>
                  <a:srgbClr val="FF0000"/>
                </a:solidFill>
              </a:rPr>
              <a:t>(Hechos 7:56,57).</a:t>
            </a:r>
          </a:p>
          <a:p>
            <a:pPr marL="0" indent="0" algn="ctr">
              <a:buNone/>
            </a:pPr>
            <a:endParaRPr lang="es-CO" dirty="0" smtClean="0">
              <a:solidFill>
                <a:srgbClr val="FF0000"/>
              </a:solidFill>
            </a:endParaRPr>
          </a:p>
        </p:txBody>
      </p:sp>
      <p:sp>
        <p:nvSpPr>
          <p:cNvPr id="4" name="3 Rectángulo"/>
          <p:cNvSpPr/>
          <p:nvPr/>
        </p:nvSpPr>
        <p:spPr>
          <a:xfrm>
            <a:off x="467544" y="4029165"/>
            <a:ext cx="4968552" cy="2677656"/>
          </a:xfrm>
          <a:prstGeom prst="rect">
            <a:avLst/>
          </a:prstGeom>
          <a:blipFill>
            <a:blip r:embed="rId2"/>
            <a:tile tx="0" ty="0" sx="100000" sy="100000" flip="none" algn="tl"/>
          </a:blipFill>
        </p:spPr>
        <p:txBody>
          <a:bodyPr wrap="square">
            <a:spAutoFit/>
          </a:bodyPr>
          <a:lstStyle/>
          <a:p>
            <a:pPr algn="ctr"/>
            <a:r>
              <a:rPr lang="es-CO" sz="2800" dirty="0"/>
              <a:t>Esto lo hicieron en respuesta al mensaje que Dios tan </a:t>
            </a:r>
            <a:r>
              <a:rPr lang="es-CO" sz="2800" dirty="0" smtClean="0"/>
              <a:t>generosamente </a:t>
            </a:r>
            <a:r>
              <a:rPr lang="es-CO" sz="2800" dirty="0"/>
              <a:t>les ofrecía al cumplirse el tiempo de </a:t>
            </a:r>
            <a:r>
              <a:rPr lang="es-CO" sz="2800" dirty="0" smtClean="0"/>
              <a:t>gracia, dándole </a:t>
            </a:r>
            <a:r>
              <a:rPr lang="es-CO" sz="2800" dirty="0"/>
              <a:t>muerte al mensajero de Dios.</a:t>
            </a:r>
          </a:p>
        </p:txBody>
      </p:sp>
      <p:pic>
        <p:nvPicPr>
          <p:cNvPr id="1026" name="Picture 2" descr="http://ministeriosbetania.org/blog/wp-content/uploads/2012/02/ESTEBA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4029166"/>
            <a:ext cx="2857500" cy="24653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9805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5">
              <a:lumMod val="20000"/>
              <a:lumOff val="80000"/>
            </a:schemeClr>
          </a:solidFill>
        </p:spPr>
        <p:txBody>
          <a:bodyPr>
            <a:normAutofit fontScale="85000" lnSpcReduction="10000"/>
          </a:bodyPr>
          <a:lstStyle/>
          <a:p>
            <a:pPr marL="0" indent="0" algn="ctr">
              <a:buNone/>
            </a:pPr>
            <a:r>
              <a:rPr lang="es-CO" dirty="0" smtClean="0"/>
              <a:t>Después de cumplir con la orden de Jesús, la muerte </a:t>
            </a:r>
            <a:r>
              <a:rPr lang="es-CO" dirty="0"/>
              <a:t>d</a:t>
            </a:r>
            <a:r>
              <a:rPr lang="es-CO" dirty="0" smtClean="0"/>
              <a:t>e </a:t>
            </a:r>
            <a:r>
              <a:rPr lang="es-CO" dirty="0"/>
              <a:t>E</a:t>
            </a:r>
            <a:r>
              <a:rPr lang="es-CO" dirty="0" smtClean="0"/>
              <a:t>steban desató una persecución contra la iglesia, a su vez esto hizo que los discípulos se esparcieran por el mundo conocido para evangelizar a los gentiles </a:t>
            </a:r>
            <a:r>
              <a:rPr lang="es-CO" dirty="0" smtClean="0">
                <a:solidFill>
                  <a:srgbClr val="FF0000"/>
                </a:solidFill>
              </a:rPr>
              <a:t>(Hech.8:4) </a:t>
            </a:r>
            <a:r>
              <a:rPr lang="es-CO" dirty="0" smtClean="0"/>
              <a:t>dice: </a:t>
            </a:r>
            <a:r>
              <a:rPr lang="es-CO" b="1" baseline="30000" dirty="0" smtClean="0"/>
              <a:t>«</a:t>
            </a:r>
            <a:r>
              <a:rPr lang="es-CO" b="1" dirty="0" smtClean="0">
                <a:latin typeface="Agency FB" pitchFamily="34" charset="0"/>
              </a:rPr>
              <a:t>Pero </a:t>
            </a:r>
            <a:r>
              <a:rPr lang="es-CO" b="1" dirty="0">
                <a:latin typeface="Agency FB" pitchFamily="34" charset="0"/>
              </a:rPr>
              <a:t>los que fueron esparcidos iban por todas partes anunciando el </a:t>
            </a:r>
            <a:r>
              <a:rPr lang="es-CO" b="1" dirty="0" smtClean="0">
                <a:latin typeface="Agency FB" pitchFamily="34" charset="0"/>
              </a:rPr>
              <a:t>evangelio</a:t>
            </a:r>
            <a:r>
              <a:rPr lang="es-CO" dirty="0" smtClean="0"/>
              <a:t>».</a:t>
            </a:r>
          </a:p>
          <a:p>
            <a:endParaRPr lang="es-CO" dirty="0"/>
          </a:p>
          <a:p>
            <a:pPr marL="0" indent="0" algn="ctr">
              <a:buNone/>
            </a:pPr>
            <a:r>
              <a:rPr lang="es-CO" dirty="0" smtClean="0"/>
              <a:t>Es así que Pablo dice a los Gálatas: « </a:t>
            </a:r>
            <a:r>
              <a:rPr lang="es-CO" b="1" dirty="0" smtClean="0">
                <a:latin typeface="Agency FB" pitchFamily="34" charset="0"/>
              </a:rPr>
              <a:t>pues </a:t>
            </a:r>
            <a:r>
              <a:rPr lang="es-CO" b="1" dirty="0">
                <a:latin typeface="Agency FB" pitchFamily="34" charset="0"/>
              </a:rPr>
              <a:t>todos sois hijos de Dios por la fe en Cristo </a:t>
            </a:r>
            <a:r>
              <a:rPr lang="es-CO" b="1" dirty="0" smtClean="0">
                <a:latin typeface="Agency FB" pitchFamily="34" charset="0"/>
              </a:rPr>
              <a:t>Jesús;</a:t>
            </a:r>
            <a:r>
              <a:rPr lang="es-CO" b="1" dirty="0">
                <a:latin typeface="Agency FB" pitchFamily="34" charset="0"/>
              </a:rPr>
              <a:t> </a:t>
            </a:r>
            <a:r>
              <a:rPr lang="es-CO" b="1" baseline="30000" dirty="0" smtClean="0">
                <a:latin typeface="Agency FB" pitchFamily="34" charset="0"/>
              </a:rPr>
              <a:t>27 </a:t>
            </a:r>
            <a:r>
              <a:rPr lang="es-CO" b="1" dirty="0">
                <a:latin typeface="Agency FB" pitchFamily="34" charset="0"/>
              </a:rPr>
              <a:t>porque todos los que habéis sido bautizados en Cristo, de Cristo estáis revestidos. </a:t>
            </a:r>
          </a:p>
          <a:p>
            <a:endParaRPr lang="es-CO" b="1" baseline="30000" dirty="0" smtClean="0">
              <a:latin typeface="Agency FB" pitchFamily="34" charset="0"/>
            </a:endParaRPr>
          </a:p>
          <a:p>
            <a:pPr marL="0" indent="0" algn="ctr">
              <a:buNone/>
            </a:pPr>
            <a:r>
              <a:rPr lang="es-CO" b="1" baseline="30000" dirty="0" smtClean="0">
                <a:latin typeface="Agency FB" pitchFamily="34" charset="0"/>
              </a:rPr>
              <a:t>28 </a:t>
            </a:r>
            <a:r>
              <a:rPr lang="es-CO" b="1" dirty="0">
                <a:latin typeface="Agency FB" pitchFamily="34" charset="0"/>
              </a:rPr>
              <a:t>Ya no hay judío ni griego; no hay esclavo ni libre; no hay varón ni mujer; porque todos vosotros sois uno en Cristo </a:t>
            </a:r>
            <a:r>
              <a:rPr lang="es-CO" b="1" dirty="0" smtClean="0">
                <a:latin typeface="Agency FB" pitchFamily="34" charset="0"/>
              </a:rPr>
              <a:t>Jesús.</a:t>
            </a:r>
            <a:r>
              <a:rPr lang="es-CO" b="1" dirty="0">
                <a:latin typeface="Agency FB" pitchFamily="34" charset="0"/>
              </a:rPr>
              <a:t> </a:t>
            </a:r>
            <a:r>
              <a:rPr lang="es-CO" b="1" baseline="30000" dirty="0" smtClean="0">
                <a:latin typeface="Agency FB" pitchFamily="34" charset="0"/>
              </a:rPr>
              <a:t>29 </a:t>
            </a:r>
            <a:r>
              <a:rPr lang="es-CO" b="1" dirty="0">
                <a:latin typeface="Agency FB" pitchFamily="34" charset="0"/>
              </a:rPr>
              <a:t>Y si vosotros sois de Cristo, ciertamente linaje de Abraham sois, y herederos según la </a:t>
            </a:r>
            <a:r>
              <a:rPr lang="es-CO" b="1" dirty="0" smtClean="0">
                <a:latin typeface="Agency FB" pitchFamily="34" charset="0"/>
              </a:rPr>
              <a:t>promesa</a:t>
            </a:r>
            <a:r>
              <a:rPr lang="es-CO" dirty="0" smtClean="0"/>
              <a:t>» </a:t>
            </a:r>
            <a:r>
              <a:rPr lang="es-CO" dirty="0" smtClean="0">
                <a:solidFill>
                  <a:srgbClr val="FF0000"/>
                </a:solidFill>
              </a:rPr>
              <a:t>(Gal.3:26-29).</a:t>
            </a:r>
            <a:endParaRPr lang="es-CO" dirty="0">
              <a:solidFill>
                <a:srgbClr val="FF0000"/>
              </a:solidFill>
            </a:endParaRPr>
          </a:p>
        </p:txBody>
      </p:sp>
    </p:spTree>
    <p:extLst>
      <p:ext uri="{BB962C8B-B14F-4D97-AF65-F5344CB8AC3E}">
        <p14:creationId xmlns:p14="http://schemas.microsoft.com/office/powerpoint/2010/main" val="4237231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4330824" cy="3816424"/>
          </a:xfrm>
        </p:spPr>
        <p:txBody>
          <a:bodyPr>
            <a:normAutofit fontScale="92500" lnSpcReduction="10000"/>
          </a:bodyPr>
          <a:lstStyle/>
          <a:p>
            <a:pPr marL="0" indent="0" algn="ctr">
              <a:buNone/>
            </a:pPr>
            <a:r>
              <a:rPr lang="es-CO" dirty="0" smtClean="0"/>
              <a:t>Los discípulos estaban cumpliendo con la orden del Señor Jesús:</a:t>
            </a:r>
            <a:r>
              <a:rPr lang="es-CO" dirty="0"/>
              <a:t> </a:t>
            </a:r>
            <a:r>
              <a:rPr lang="es-CO" dirty="0" smtClean="0"/>
              <a:t>«</a:t>
            </a:r>
            <a:r>
              <a:rPr lang="es-CO" b="1" dirty="0" smtClean="0">
                <a:latin typeface="Agency FB" pitchFamily="34" charset="0"/>
              </a:rPr>
              <a:t>Id </a:t>
            </a:r>
            <a:r>
              <a:rPr lang="es-CO" b="1" dirty="0">
                <a:latin typeface="Agency FB" pitchFamily="34" charset="0"/>
              </a:rPr>
              <a:t>por todo el mundo y predicad el evangelio a toda </a:t>
            </a:r>
            <a:r>
              <a:rPr lang="es-CO" b="1" dirty="0" smtClean="0">
                <a:latin typeface="Agency FB" pitchFamily="34" charset="0"/>
              </a:rPr>
              <a:t>criatura.</a:t>
            </a:r>
            <a:r>
              <a:rPr lang="es-CO" b="1" dirty="0">
                <a:latin typeface="Agency FB" pitchFamily="34" charset="0"/>
              </a:rPr>
              <a:t> </a:t>
            </a:r>
            <a:r>
              <a:rPr lang="es-CO" b="1" baseline="30000" dirty="0" smtClean="0">
                <a:latin typeface="Agency FB" pitchFamily="34" charset="0"/>
              </a:rPr>
              <a:t>16 </a:t>
            </a:r>
            <a:r>
              <a:rPr lang="es-CO" b="1" dirty="0">
                <a:latin typeface="Agency FB" pitchFamily="34" charset="0"/>
              </a:rPr>
              <a:t>El que creyere y fuere bautizado, será salvo; mas el que no creyere, será </a:t>
            </a:r>
            <a:r>
              <a:rPr lang="es-CO" b="1" dirty="0" smtClean="0">
                <a:latin typeface="Agency FB" pitchFamily="34" charset="0"/>
              </a:rPr>
              <a:t>condenado</a:t>
            </a:r>
            <a:r>
              <a:rPr lang="es-CO" dirty="0" smtClean="0"/>
              <a:t>» </a:t>
            </a:r>
            <a:r>
              <a:rPr lang="es-CO" dirty="0" smtClean="0">
                <a:solidFill>
                  <a:srgbClr val="FF0000"/>
                </a:solidFill>
              </a:rPr>
              <a:t>(Mar.16:15,16).</a:t>
            </a:r>
            <a:endParaRPr lang="es-CO" dirty="0">
              <a:solidFill>
                <a:srgbClr val="FF0000"/>
              </a:solidFill>
            </a:endParaRPr>
          </a:p>
        </p:txBody>
      </p:sp>
      <p:pic>
        <p:nvPicPr>
          <p:cNvPr id="2050" name="Picture 2" descr="http://3.bp.blogspot.com/-hJTcZQldtT8/TsT9xvYIDnI/AAAAAAAASws/fAhPWqmcl5g/s1600/ID+POR+TODO+EL+MUNDO+Y+PREDIQUEN+EL+EVANGELI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620688"/>
            <a:ext cx="3419872" cy="367240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2" y="4581128"/>
            <a:ext cx="8604448" cy="2862322"/>
          </a:xfrm>
          <a:prstGeom prst="rect">
            <a:avLst/>
          </a:prstGeom>
        </p:spPr>
        <p:txBody>
          <a:bodyPr wrap="square">
            <a:spAutoFit/>
          </a:bodyPr>
          <a:lstStyle/>
          <a:p>
            <a:pPr algn="ctr"/>
            <a:r>
              <a:rPr lang="es-CO" sz="3600" i="1" dirty="0" smtClean="0"/>
              <a:t>Precisamente, estos </a:t>
            </a:r>
            <a:r>
              <a:rPr lang="es-CO" sz="3600" i="1" dirty="0"/>
              <a:t>Judíos y gentiles que creyeran y fueran bautizados, formarían el </a:t>
            </a:r>
            <a:r>
              <a:rPr lang="es-CO" sz="3600" i="1" dirty="0" smtClean="0"/>
              <a:t>Israel </a:t>
            </a:r>
            <a:r>
              <a:rPr lang="es-CO" sz="3600" i="1" dirty="0"/>
              <a:t>espiritual del Nuevo Pacto, </a:t>
            </a:r>
            <a:r>
              <a:rPr lang="es-CO" sz="3600" i="1" dirty="0" smtClean="0"/>
              <a:t>el verdadero Israel de Dios </a:t>
            </a:r>
            <a:r>
              <a:rPr lang="es-CO" sz="3600" i="1" dirty="0" smtClean="0">
                <a:solidFill>
                  <a:srgbClr val="FF0000"/>
                </a:solidFill>
              </a:rPr>
              <a:t>(lea Heb.8:10.</a:t>
            </a:r>
            <a:r>
              <a:rPr lang="es-CO" sz="3600" dirty="0">
                <a:solidFill>
                  <a:srgbClr val="FF0000"/>
                </a:solidFill>
              </a:rPr>
              <a:t/>
            </a:r>
            <a:br>
              <a:rPr lang="es-CO" sz="3600" dirty="0">
                <a:solidFill>
                  <a:srgbClr val="FF0000"/>
                </a:solidFill>
              </a:rPr>
            </a:br>
            <a:endParaRPr lang="es-CO" sz="3600" dirty="0">
              <a:solidFill>
                <a:srgbClr val="FF0000"/>
              </a:solidFill>
            </a:endParaRPr>
          </a:p>
        </p:txBody>
      </p:sp>
    </p:spTree>
    <p:extLst>
      <p:ext uri="{BB962C8B-B14F-4D97-AF65-F5344CB8AC3E}">
        <p14:creationId xmlns:p14="http://schemas.microsoft.com/office/powerpoint/2010/main" val="1989587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lnSpcReduction="10000"/>
          </a:bodyPr>
          <a:lstStyle/>
          <a:p>
            <a:pPr marL="0" indent="0" algn="ctr">
              <a:buNone/>
            </a:pPr>
            <a:r>
              <a:rPr lang="es-CO" i="1" dirty="0" smtClean="0"/>
              <a:t>Cuando esto se realice, se cumplirá la profecía de Oseas que dice: «</a:t>
            </a:r>
            <a:r>
              <a:rPr lang="es-CO" b="1" i="1" dirty="0" smtClean="0">
                <a:latin typeface="Agency FB" pitchFamily="34" charset="0"/>
              </a:rPr>
              <a:t>Con </a:t>
            </a:r>
            <a:r>
              <a:rPr lang="es-CO" b="1" i="1" dirty="0">
                <a:latin typeface="Agency FB" pitchFamily="34" charset="0"/>
              </a:rPr>
              <a:t>todo, será el número de los hijos de Israel como la arena del mar, que no se puede medir ni contar. Y en el lugar en donde les fue dicho: Vosotros no sois pueblo mío, les será dicho: Sois hijos del Dios viviente. Y se congregarán los hijos de Judá y de Israel, y nombrarán un solo jefe, y subirán de la tierra; porque el día de Jezreel será </a:t>
            </a:r>
            <a:r>
              <a:rPr lang="es-CO" b="1" i="1" dirty="0" smtClean="0">
                <a:latin typeface="Agency FB" pitchFamily="34" charset="0"/>
              </a:rPr>
              <a:t>grande</a:t>
            </a:r>
            <a:r>
              <a:rPr lang="es-CO" i="1" dirty="0" smtClean="0"/>
              <a:t>».</a:t>
            </a:r>
            <a:r>
              <a:rPr lang="es-CO" i="1" dirty="0"/>
              <a:t> </a:t>
            </a:r>
            <a:r>
              <a:rPr lang="es-CO" b="1" i="1" dirty="0">
                <a:solidFill>
                  <a:srgbClr val="FF0000"/>
                </a:solidFill>
              </a:rPr>
              <a:t>Oseas </a:t>
            </a:r>
            <a:r>
              <a:rPr lang="es-CO" b="1" i="1" dirty="0" smtClean="0">
                <a:solidFill>
                  <a:srgbClr val="FF0000"/>
                </a:solidFill>
              </a:rPr>
              <a:t>1:10-11</a:t>
            </a:r>
          </a:p>
          <a:p>
            <a:pPr marL="0" indent="0" algn="ctr">
              <a:buNone/>
            </a:pPr>
            <a:endParaRPr lang="es-CO" b="1" i="1" dirty="0" smtClean="0">
              <a:solidFill>
                <a:srgbClr val="FF0000"/>
              </a:solidFill>
            </a:endParaRPr>
          </a:p>
          <a:p>
            <a:pPr marL="0" indent="0" algn="ctr">
              <a:buNone/>
            </a:pPr>
            <a:r>
              <a:rPr lang="es-CO" dirty="0"/>
              <a:t>E</a:t>
            </a:r>
            <a:r>
              <a:rPr lang="es-CO" dirty="0" smtClean="0"/>
              <a:t>l </a:t>
            </a:r>
            <a:r>
              <a:rPr lang="es-CO" dirty="0"/>
              <a:t>profeta </a:t>
            </a:r>
            <a:r>
              <a:rPr lang="es-CO" dirty="0" smtClean="0"/>
              <a:t>Oseas emplea </a:t>
            </a:r>
            <a:r>
              <a:rPr lang="es-CO" dirty="0"/>
              <a:t>“Jezreel” para expresar la siembra del amor y de la misericordia de Dios para con su </a:t>
            </a:r>
            <a:r>
              <a:rPr lang="es-CO" dirty="0" smtClean="0"/>
              <a:t>pueblo</a:t>
            </a:r>
            <a:r>
              <a:rPr lang="es-CO" dirty="0"/>
              <a:t>,</a:t>
            </a:r>
            <a:r>
              <a:rPr lang="es-CO" dirty="0" smtClean="0"/>
              <a:t> (haciendo el máximo para salvarlo). </a:t>
            </a:r>
            <a:endParaRPr lang="es-CO" dirty="0"/>
          </a:p>
          <a:p>
            <a:endParaRPr lang="es-CO" b="1" i="1" dirty="0"/>
          </a:p>
        </p:txBody>
      </p:sp>
    </p:spTree>
    <p:extLst>
      <p:ext uri="{BB962C8B-B14F-4D97-AF65-F5344CB8AC3E}">
        <p14:creationId xmlns:p14="http://schemas.microsoft.com/office/powerpoint/2010/main" val="23968931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16632"/>
            <a:ext cx="8640960" cy="6741368"/>
          </a:xfrm>
          <a:solidFill>
            <a:schemeClr val="accent3">
              <a:lumMod val="60000"/>
              <a:lumOff val="40000"/>
            </a:schemeClr>
          </a:solidFill>
        </p:spPr>
        <p:txBody>
          <a:bodyPr>
            <a:normAutofit fontScale="92500"/>
          </a:bodyPr>
          <a:lstStyle/>
          <a:p>
            <a:pPr marL="0" indent="0" algn="ctr">
              <a:buNone/>
            </a:pPr>
            <a:r>
              <a:rPr lang="es-CO" i="1" dirty="0"/>
              <a:t>Después de esto miré, y he aquí una gran multitud, la cual nadie podía contar, de todas naciones y tribus y pueblos y lenguas, que estaban delante del trono y en la presencia del Cordero, vestidos de ropas blancas, y con palmas en las manos. </a:t>
            </a:r>
            <a:r>
              <a:rPr lang="es-CO" b="1" i="1" dirty="0">
                <a:solidFill>
                  <a:srgbClr val="FF0000"/>
                </a:solidFill>
              </a:rPr>
              <a:t>Apocalipsis </a:t>
            </a:r>
            <a:r>
              <a:rPr lang="es-CO" b="1" i="1" dirty="0" smtClean="0">
                <a:solidFill>
                  <a:srgbClr val="FF0000"/>
                </a:solidFill>
              </a:rPr>
              <a:t>7:9.</a:t>
            </a:r>
          </a:p>
          <a:p>
            <a:pPr marL="0" indent="0" algn="ctr">
              <a:buNone/>
            </a:pPr>
            <a:endParaRPr lang="es-CO" b="1" i="1" dirty="0">
              <a:solidFill>
                <a:srgbClr val="FF0000"/>
              </a:solidFill>
            </a:endParaRPr>
          </a:p>
          <a:p>
            <a:pPr marL="0" indent="0" algn="ctr">
              <a:buNone/>
            </a:pPr>
            <a:r>
              <a:rPr lang="es-CO" b="1" i="1" dirty="0" smtClean="0">
                <a:solidFill>
                  <a:srgbClr val="FF0000"/>
                </a:solidFill>
              </a:rPr>
              <a:t>Quiero resaltar aquí que Dios no va a llevar al cielo a nadie que no lo ama ni le teme, como es el caso de muchos miembros de las tribus de Israel, por el solo hecho de serlo, primero tendrán que experimentar la conversión, de lo contrario el cielo sería convertido en un desastre, y en segundo lugar, porque allí no serían felices. </a:t>
            </a:r>
            <a:r>
              <a:rPr lang="es-CO" b="1" i="1" dirty="0" smtClean="0"/>
              <a:t>(Lea Apoc.21:27).</a:t>
            </a:r>
            <a:endParaRPr lang="es-CO" dirty="0"/>
          </a:p>
          <a:p>
            <a:endParaRPr lang="es-CO" dirty="0"/>
          </a:p>
        </p:txBody>
      </p:sp>
    </p:spTree>
    <p:extLst>
      <p:ext uri="{BB962C8B-B14F-4D97-AF65-F5344CB8AC3E}">
        <p14:creationId xmlns:p14="http://schemas.microsoft.com/office/powerpoint/2010/main" val="3552067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p:spPr>
        <p:txBody>
          <a:bodyPr>
            <a:normAutofit fontScale="77500" lnSpcReduction="20000"/>
          </a:bodyPr>
          <a:lstStyle/>
          <a:p>
            <a:pPr marL="0" indent="0" algn="ctr">
              <a:buNone/>
            </a:pPr>
            <a:r>
              <a:rPr lang="es-CO" dirty="0"/>
              <a:t>Las profecías anuncian que al final de los tiempos las tribus perdidas de la Casa de Israel serán </a:t>
            </a:r>
            <a:r>
              <a:rPr lang="es-CO" dirty="0" smtClean="0"/>
              <a:t>encontradas.</a:t>
            </a:r>
          </a:p>
          <a:p>
            <a:pPr marL="0" indent="0" algn="ctr">
              <a:buNone/>
            </a:pPr>
            <a:endParaRPr lang="es-CO" dirty="0"/>
          </a:p>
          <a:p>
            <a:pPr marL="0" indent="0" algn="ctr">
              <a:buNone/>
            </a:pPr>
            <a:r>
              <a:rPr lang="es-CO" dirty="0" smtClean="0"/>
              <a:t>La profecía identifica cuatro características:</a:t>
            </a:r>
          </a:p>
          <a:p>
            <a:pPr marL="0" indent="0">
              <a:buNone/>
            </a:pPr>
            <a:r>
              <a:rPr lang="es-CO" sz="3600" b="1" dirty="0" smtClean="0">
                <a:solidFill>
                  <a:srgbClr val="FF0000"/>
                </a:solidFill>
              </a:rPr>
              <a:t>1</a:t>
            </a:r>
            <a:r>
              <a:rPr lang="es-CO" dirty="0" smtClean="0"/>
              <a:t>). Habrá conversión. </a:t>
            </a:r>
            <a:r>
              <a:rPr lang="es-CO" dirty="0" smtClean="0">
                <a:solidFill>
                  <a:srgbClr val="FF0000"/>
                </a:solidFill>
              </a:rPr>
              <a:t>Deuteronomio 30:1-6</a:t>
            </a:r>
          </a:p>
          <a:p>
            <a:pPr marL="0" indent="0">
              <a:buNone/>
            </a:pPr>
            <a:r>
              <a:rPr lang="es-CO" sz="3600" b="1" dirty="0" smtClean="0">
                <a:solidFill>
                  <a:srgbClr val="FF0000"/>
                </a:solidFill>
              </a:rPr>
              <a:t>2</a:t>
            </a:r>
            <a:r>
              <a:rPr lang="es-CO" dirty="0" smtClean="0"/>
              <a:t>). Vindicarán la santidad de Dios. </a:t>
            </a:r>
            <a:r>
              <a:rPr lang="es-CO" dirty="0" smtClean="0">
                <a:solidFill>
                  <a:srgbClr val="FF0000"/>
                </a:solidFill>
              </a:rPr>
              <a:t>Ezequiel 36:21-24</a:t>
            </a:r>
            <a:r>
              <a:rPr lang="es-CO" dirty="0" smtClean="0"/>
              <a:t> </a:t>
            </a:r>
          </a:p>
          <a:p>
            <a:pPr marL="0" indent="0">
              <a:buNone/>
            </a:pPr>
            <a:r>
              <a:rPr lang="es-CO" b="1" dirty="0" smtClean="0">
                <a:solidFill>
                  <a:srgbClr val="FF0000"/>
                </a:solidFill>
              </a:rPr>
              <a:t>3</a:t>
            </a:r>
            <a:r>
              <a:rPr lang="es-CO" dirty="0" smtClean="0"/>
              <a:t>). Habrá un remanente, quiere decir que no todos se convertirán. </a:t>
            </a:r>
            <a:r>
              <a:rPr lang="es-CO" dirty="0" smtClean="0">
                <a:solidFill>
                  <a:srgbClr val="FF0000"/>
                </a:solidFill>
              </a:rPr>
              <a:t>Isaías 10:21-22</a:t>
            </a:r>
          </a:p>
          <a:p>
            <a:pPr marL="0" indent="0">
              <a:buNone/>
            </a:pPr>
            <a:r>
              <a:rPr lang="es-CO" sz="3600" b="1" dirty="0" smtClean="0">
                <a:solidFill>
                  <a:srgbClr val="FF0000"/>
                </a:solidFill>
              </a:rPr>
              <a:t>4</a:t>
            </a:r>
            <a:r>
              <a:rPr lang="es-CO" dirty="0" smtClean="0"/>
              <a:t>). Vendrán temblando al Señor, -en señal de arrepentimiento-, </a:t>
            </a:r>
            <a:r>
              <a:rPr lang="es-CO" dirty="0" smtClean="0">
                <a:solidFill>
                  <a:srgbClr val="FF0000"/>
                </a:solidFill>
              </a:rPr>
              <a:t>(Oseas 3:5</a:t>
            </a:r>
            <a:r>
              <a:rPr lang="es-CO" dirty="0">
                <a:solidFill>
                  <a:srgbClr val="FF0000"/>
                </a:solidFill>
              </a:rPr>
              <a:t>)</a:t>
            </a:r>
            <a:r>
              <a:rPr lang="es-CO" dirty="0"/>
              <a:t>. </a:t>
            </a:r>
            <a:r>
              <a:rPr lang="es-CO" dirty="0" smtClean="0"/>
              <a:t>El Señor </a:t>
            </a:r>
            <a:r>
              <a:rPr lang="es-CO" dirty="0"/>
              <a:t>no es otro sino el Mesías el señalado para llevar a cabo ese portento</a:t>
            </a:r>
            <a:r>
              <a:rPr lang="es-CO" dirty="0" smtClean="0"/>
              <a:t>.</a:t>
            </a:r>
          </a:p>
          <a:p>
            <a:pPr marL="0" indent="0">
              <a:buNone/>
            </a:pPr>
            <a:endParaRPr lang="es-CO" dirty="0"/>
          </a:p>
          <a:p>
            <a:pPr marL="0" indent="0" algn="ctr">
              <a:buNone/>
            </a:pPr>
            <a:r>
              <a:rPr lang="es-CO" dirty="0" smtClean="0"/>
              <a:t>Sin duda que entre los redimidos habrá israelitas que formaban parte de las doce tribus de Jacob porque «</a:t>
            </a:r>
            <a:r>
              <a:rPr lang="es-CO" b="1" dirty="0" smtClean="0">
                <a:latin typeface="Agency FB" pitchFamily="34" charset="0"/>
              </a:rPr>
              <a:t>habrán buscado al Eterno su Dios. Vendrán temblando al Señor y a su bondad en los últimos días</a:t>
            </a:r>
            <a:r>
              <a:rPr lang="es-CO" dirty="0" smtClean="0"/>
              <a:t>» </a:t>
            </a:r>
            <a:r>
              <a:rPr lang="es-CO" dirty="0" smtClean="0">
                <a:solidFill>
                  <a:srgbClr val="FF0000"/>
                </a:solidFill>
              </a:rPr>
              <a:t>(Lea Oseas 3:5). </a:t>
            </a:r>
            <a:r>
              <a:rPr lang="es-CO" dirty="0">
                <a:solidFill>
                  <a:srgbClr val="FF0000"/>
                </a:solidFill>
              </a:rPr>
              <a:t/>
            </a:r>
            <a:br>
              <a:rPr lang="es-CO" dirty="0">
                <a:solidFill>
                  <a:srgbClr val="FF0000"/>
                </a:solidFill>
              </a:rPr>
            </a:br>
            <a:r>
              <a:rPr lang="es-CO" dirty="0"/>
              <a:t/>
            </a:r>
            <a:br>
              <a:rPr lang="es-CO" dirty="0"/>
            </a:br>
            <a:endParaRPr lang="es-CO" dirty="0"/>
          </a:p>
        </p:txBody>
      </p:sp>
    </p:spTree>
    <p:extLst>
      <p:ext uri="{BB962C8B-B14F-4D97-AF65-F5344CB8AC3E}">
        <p14:creationId xmlns:p14="http://schemas.microsoft.com/office/powerpoint/2010/main" val="2291959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 calcmode="lin" valueType="num">
                                      <p:cBhvr>
                                        <p:cTn id="3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calcmode="lin" valueType="num">
                                      <p:cBhvr>
                                        <p:cTn id="4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6" end="6"/>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p:cTn id="55"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266928" cy="3312368"/>
          </a:xfrm>
          <a:blipFill>
            <a:blip r:embed="rId2"/>
            <a:tile tx="0" ty="0" sx="100000" sy="100000" flip="none" algn="tl"/>
          </a:blipFill>
        </p:spPr>
        <p:txBody>
          <a:bodyPr>
            <a:normAutofit lnSpcReduction="10000"/>
          </a:bodyPr>
          <a:lstStyle/>
          <a:p>
            <a:pPr marL="0" indent="0" algn="ctr">
              <a:buNone/>
            </a:pPr>
            <a:r>
              <a:rPr lang="es-CO" dirty="0" smtClean="0"/>
              <a:t>Serán reunidas de las </a:t>
            </a:r>
            <a:r>
              <a:rPr lang="es-CO" dirty="0"/>
              <a:t>naciones para mostrarnos finalmente su milagrosa y feliz restauración. Un enigmático hilo conductor corre a través de los libros de la Biblia, y es la misteriosa historia de las tribus de Israel. </a:t>
            </a:r>
          </a:p>
        </p:txBody>
      </p:sp>
      <p:pic>
        <p:nvPicPr>
          <p:cNvPr id="1026" name="Picture 2" descr="http://t3.gstatic.com/images?q=tbn:ANd9GcQV8_mHQIMM44Om_ccRT1GOtL8KEOMwE0IYMZMgPDcbazZEiwDEt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548680"/>
            <a:ext cx="2880320" cy="290244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979712" y="4072498"/>
            <a:ext cx="4572000" cy="2246769"/>
          </a:xfrm>
          <a:prstGeom prst="rect">
            <a:avLst/>
          </a:prstGeom>
          <a:solidFill>
            <a:srgbClr val="FFC000"/>
          </a:solidFill>
        </p:spPr>
        <p:txBody>
          <a:bodyPr>
            <a:spAutoFit/>
          </a:bodyPr>
          <a:lstStyle/>
          <a:p>
            <a:pPr algn="ctr"/>
            <a:r>
              <a:rPr lang="es-CO" sz="2800" dirty="0"/>
              <a:t>Tal hilo nos lleva desde la promesa hecha a Abraham y pasa por la dramática dispersión entre las naciones de la tierra</a:t>
            </a:r>
            <a:r>
              <a:rPr lang="es-CO" sz="2800" dirty="0" smtClean="0"/>
              <a:t>. </a:t>
            </a:r>
            <a:r>
              <a:rPr lang="es-CO" sz="2800" dirty="0" smtClean="0">
                <a:solidFill>
                  <a:srgbClr val="FF0000"/>
                </a:solidFill>
              </a:rPr>
              <a:t>Lea Gén.12:2,3</a:t>
            </a:r>
            <a:r>
              <a:rPr lang="es-CO" sz="2800" dirty="0" smtClean="0"/>
              <a:t>.</a:t>
            </a:r>
            <a:endParaRPr lang="es-CO" sz="2800" dirty="0"/>
          </a:p>
        </p:txBody>
      </p:sp>
    </p:spTree>
    <p:extLst>
      <p:ext uri="{BB962C8B-B14F-4D97-AF65-F5344CB8AC3E}">
        <p14:creationId xmlns:p14="http://schemas.microsoft.com/office/powerpoint/2010/main" val="1257500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8084" y="195724"/>
            <a:ext cx="4618856" cy="4169380"/>
          </a:xfrm>
          <a:blipFill>
            <a:blip r:embed="rId2"/>
            <a:tile tx="0" ty="0" sx="100000" sy="100000" flip="none" algn="tl"/>
          </a:blipFill>
        </p:spPr>
        <p:txBody>
          <a:bodyPr>
            <a:normAutofit fontScale="92500" lnSpcReduction="20000"/>
          </a:bodyPr>
          <a:lstStyle/>
          <a:p>
            <a:pPr marL="0" indent="0" algn="ctr">
              <a:buNone/>
            </a:pPr>
            <a:r>
              <a:rPr lang="es-CO" dirty="0"/>
              <a:t>Dios, mediante sus profetas, anunció que antes del fin esas tribus, perdidas entre las naciones, serían rescatadas por un enviado, cual pastor tras sus ovejas </a:t>
            </a:r>
            <a:r>
              <a:rPr lang="es-CO" dirty="0" smtClean="0"/>
              <a:t>extraviadas, </a:t>
            </a:r>
            <a:r>
              <a:rPr lang="es-CO" dirty="0"/>
              <a:t>que se encargaría de recolectar hasta lo último de la tierra a todas las ovejas </a:t>
            </a:r>
            <a:r>
              <a:rPr lang="es-CO" dirty="0" smtClean="0"/>
              <a:t>perdidas. </a:t>
            </a:r>
            <a:endParaRPr lang="es-CO" dirty="0"/>
          </a:p>
        </p:txBody>
      </p:sp>
      <p:sp>
        <p:nvSpPr>
          <p:cNvPr id="4" name="AutoShape 2" descr="data:image/jpeg;base64,/9j/4AAQSkZJRgABAQAAAQABAAD/2wCEAAkGBxQTEhUUExQWFBUXFxoYFxcXGBccGBoYGBUYHBwaHRgcHCggGholGxcXITEhJSkrLi4uFx8zODMsNygtLisBCgoKDg0OGxAQGywkHyQsLCwsLCwsLCwsLCwsLCwsLCwsLCwsLCwsLCwsLCwsLCwsLCwsLCwsLCwsLCwsLCwsLP/AABEIALgBEgMBIgACEQEDEQH/xAAcAAACAgMBAQAAAAAAAAAAAAAEBQMGAAIHAQj/xABAEAABAgQEAwYDBwMDAgcAAAABAhEAAwQhBRIxQSJRYQYTcYGRsTKhwQcUQlLR4fAjYnIVsvEzwhYkNHOCkpP/xAAZAQADAQEBAAAAAAAAAAAAAAACAwQBAAX/xAApEQACAgICAgICAgEFAAAAAAAAAQIRAyESMQRBE1EiYTLRgRRScZGx/9oADAMBAAIRAxEAPwC1Yl2TkqSVHhLbaaRzjEKYyyQRbaOs0/aGnmpsptmVaK/2so5U/LLkpJmfmR8KQefOLIeQo6y2Knjb/gcwXMSdyICqCWcXvrHRB9nycrqn5VbOAA/nAE3sMEoUuZUJSlN1cJJJ2ygG7x3+pwvqQPxT+g3srgqZVKqqrE8CQVAbkAcuZOkBdllhM5c9agFTfgfYG5byYR7PWUy0ofMgWGZ1Nl6A69DaE+KrUmZkSgoKSOFmY9OghGDKvJy/SQ/NieDH+2dKXNYhzr84bSVDaOXUFZNzIE0nhV5ttaOm4dIKgFaJaGTVaYmErGEinDvzgqYOURygTpYRNKlF3MTPQ80LiMppAgial7NHoQ0InKw1pGv3YatEdTRhQLjaDExHPXsI6KpC27OD9owUzlpc3JLRWqlN+fjHQu39IhE0qe5HzeOeVIOZj5R7UHyimRpEShcNBCZJVfneBlnnDanRwp8B7CJ/I1QcAUSoIlyOYguXIghMmJ0mw3JAiaWJxTuwaDaWnKj0hrh+DKWrpzjHrs5WwOhwws4EM/8ATTyjzFsZRTnupbLKU5ip7eXrFYqO1ZIu+Y7BSso+dzCnJt6HqCS2WObhu4ELaygI2iCl7VTxlOqb2JAGm5OghgcflqbvUi7MpKkln5j5+kYpyRzxoUKlMDAuUu8OqlAUMySFA6EdPYwNKkhxZ3gt9ma6YNKk9IlGHvdobS5lOghK5qEq5FV7+0PUUaWCkspJFiLg+cFzVHUUOfR+UArojtF7rMIe7NyhLPpCg3Ecq9HWVqbRloDMpjFlqpcLplOIJJtnCxhGQb93HKPYP42cG4CpaFuVEIF1JCmzN128YvGNdtUU0tKZMhWdSXSFABAB/ESDxHwioKkolklKlKyi9gBpcBze0aKxSROIM2bMWkBghCWboSS0S54zU99D8bxtfs8R2izLK5meZNLXJNm2AFgOgg+qXUzZImpSEIC8r57lXLJ018ono5Eh0nIJSS1nBUepO/tGYbLmTZkuUkcI+I7f3Hxaz9YiaV3RXzdUP/s97Oy0pNRPJXMUSUpULC/xNuom8Xaropa0stIUQxBOoPQ7RHTyJaAkJSLAftGiqhiQdBG/K4u0TSjyEdcinlqablBFxMLOdtecWCmmju0hDKTlDEGOa/aPPKrDQaF2tqfGK1gvbKdTJyo+B3YnR9WJ2i3Hnc1sQ8SgdxlT1AgENDOVM3jnGD/aVTrQ88KQt2+F7c7RdMDxiTUpzSVhY6beI2jZb2bobhUbwJPnBGsRrr0s7tAcWwW0GgtFexrtAiQb39xDCbiCQHd45rjmI95MUSnWKvHwc3tE+bJxWiv45P76YpQdiSzwmqZXy1hutAzdIFqpQj1owSVE0ZCeei1oaUieBH+KfYQLOQFNbm8HUqgwHQe0SeTHSGxZPJSXtDWlkgwJSKEGyByiXjrYymOKKjAULRv2uqu4p8qbKXdw9gNrc/pEuFzbh4H+0CoCUJtbLYDU3v4bXiPJKpUU40ctqFkqKknXUQKie6gW0iWoqxcBGU894jogpStR57wz0d26CTVkkjK7m3hDZGFzVS3SCEkOBcBufV4bYBhEvMM7FXTRukXbE5AyjKBYMB9Ilnnr+JZDxv8Accj/ANWXIXkBIbVwCPQxk3H1TElJOUacFn8TfaHePUlMlR7xBUv8WVeVr+BioT5YlTVJuwNvB7Pzt4RVF2rJJxcZNHiJicx1va0WTsp2xmUwMspEyXc5XbTcHYxVVhIVYuObN9Yc9msFNZOTKCu7JPxEOwCVHRxygn1sAvv/AI5pJo1VKPIpJ+aXiWdMSsOkhQIcEQkqfsyKbJngl78BH/cYZUeDmQgSwoqCdzApRZwFVy4Wzg0PJ5HKFNWAdIpjoxgceRmUxkMsywCurXQUizvmPJL2HmdTGkxPc06S7LWHI3Y+1mgGeT8O5LHz/SCKtOaaEkskBm5ADT5Rl22zKJsAp1zFBIURzfQJAv4axecHE4CaJGVmABUW4G1c6D9or/ZqSQnM3xA36HX6Ra59RLCEkaKA0Gh3jyM07k2ehjVRQz7PVpljIpZUMzlW2l2PJ/aGlVU7lXxadIqdLUhjYsDw9OpG55CNZ1UspL7JUWOrtoeVnidO2HxK72lx1XeKRLJKgSxbc6lPkw9YqDu4KdNS1/ODajEglRV+Ny/n9IFkz1zSpIAdZcm/LaLoR4ronm1J1Z5L0F9jBuFY1Op1BchRStJux+JtlDcaiA51EpJNnaIUpYu7+HMwxNCWmuztasXXUBMwLOUgENpcAwPWVijcKII67wv7Jyj90lgPo8HqSxMezhjHitHnyu2ef6urJlOrWPPyiv1i+IPvDNUhyXOmhhNVpJLHaKoQiuhE2werJeIgCryieabaQODB8Tos0WHDCJkU1k+A9ohJu8OqVDhJ6D2iHy6STKcWyCnknZ4JlSiC5OUDUktBsqW0UvtNjrrUhBOUWHIncmIMk70UQj7LPU9p0Sg0oZlD8atB4fvGdo8RM2VLmG57sWI1JJijzJoAAI84eTpz00pIObKFHzJ09IknFIogytVK7mwhh2eoVTSphZIcmFpp1LUW0Baw+UWzsZNTKUtCrhaecbOVR0Fhjck30T01QtBAQMytiXyg+VyfCDU4tUZgJxypLgMPIPePcKrQhWVQsCzHxiTtPXyz3YFhd1eUR9uqPTardiTtRQslKk2DqzOSbm4uS+xisYnMC1FY/ExHSwceLw8xzEUzJKUpJJB4n+UVi+kWYr47PN8jjz/HojTFv7FS1Sp0uaFJKSsI1u5IAsR1fyhThtIiaEobiUq5GoGgHqY6FhXZaXTLBzmYR8IUAAk7kDn1g2xK1tlhm11zeFtRU6l4iqVZXgadcQUYpbBu+gKsnXhXMXrBdQYXTlw5MxGd5GRBnjI6zaEdCBnBOgD+8b06M8xuZ+UR04ZKjvo3v6QTm7mUC/8AUW7cwnnAylUaXbOit7HdPiuRYIZkpyoHO9/OGIxNKLKAUk8TDY/xop8yQtisMpIAJLMz6DqYjlYgqyQCekSPEmilZGnsvIxwhu6QLaFW3gOcQ4jXDuypS+M69X6RAOy1YuWFoKFjcBbEdOIAfPaKfWTV8QNiCx3Ljrv5QmHjW9DJZ0kCV08rmbeIABPUtDvACJcwBTKJ+FrgnlCFUhjf4j8hBGGUqjNlpQciitPFdwH92cxZPFyjRLjy8Z8i+YR2Xqpqlf0iUqOZMwaHmmEtT2ZmffvupGUlQBbZwDbmLvH0D2XlZKeWG/CI9m4JK74TsozOVE6kqZtfDaJIqSeh08ikqoQS8JTTyUy0/CEgP5Xir1QU6gLj5xfManOGSR1in1stirrHveJJuOzzcsfyENQVCz/vEKafM94KmZmKX35RBLlFz0j0ExMoAU2WBAU4EQXVggx4iXmg20BxoBTeLJh8t0J/xHsIBTgy1B0gnk0MqSXlASdQAD4gMY83z3cFRR462S1nDJmKGoSfaOSLvMPJ3v8AWOwVsrPJWgWKkkfKORVMvKshQbUGPJh7LGSInkG49Yc0yyqWsAsH1P0hGlJsk6Pwn94lTP4d7E/P/iNkrOToKwCeEz0BV0KUEkbXLP5Q5xynElQKAxTZRvfkYrlOly+jaRfsXpiuQmYdUgBVtefzhGTUkynD+UHErEjEQbq1b5wXJkhYTMUc7/h5X5biFFfRFKnBDG4EZIMzKVAHKNTBcV2jFOSdSVjLF5SWcBnDCzWa1oXUUvICojRJN+ejPAprCrUkwznSFT0jKQAAH6n+CCS4rYEpc5WkB0FT3JC7OCG67+UdLpMaTPlibLP+Sd0qa4jlNbRrltnGukNuxElaqqWhGqiQRzABME67Fb/iXedWZto0E60R4lSrkqIWkiAUz4fFqX/Avi0ySbC6oEFKmX1gKtmRu/8AASRo3URkCd6OR9TGRlh6IaiR/UbY38A9xAGI1PeLcC2UpT4JP11h3PpiZS17qsl/y2cwlRhxZwQrXcBtruXgcKc9/QORqOhhOqf6EqWljmaYs/8AxZCSfn6QV2boAy5pYMQA503P0hVJoVIDhSWNyCQGPi5jYVfDkBe7nXK/U7+EY8Erod80OF+xtOx6YiUqShZCFKJbcvrflvCJSs2gdtT+FPnzj2qyhipXeK5AMkfrAU5ZPxHTRA0HkLP4RRxUVSJXJyds2lqDlW3+4/pF3+zTBBOm95M0e31iiLG5sTtyHWOpdhpokpkhT2bzL3HqYm8iVRr7GYo3I65TzAgZeX6R5NrQUl4jkETCprWs9oAr7WNjGYYxkjpNp7BqhWZ4UGUCovDNS4Hny9SOUenj1oRKN7EVfSXMBLSEuTyh+zi+sCTMP6Dx6xRzrsBoqE/iVzhrgOHha2JYawdK7MTFTARcFV+Q/aLDjNAKaWFS0jPpYaCF5/KhCPZkcUpOjanpBKvsBFTqF/1ZitHWo+DqJhhjGIzcoK1JSFWypuLC59WiuTat3fUx5fy/M2U/F8athM+u5PFbx3CTOCloHElJJ6gB4ZpU5tEOOVhRLyJsVXV5behjfj9nWUqmUWIOn7xGibxEnrDmdTqRIQlIKplSrQXOVJ4Egb5icz9BBkzsqiWj+tMPe7pQ2RHRSt1eEJckuxsccpOkJaRTa6R0/C1mopcjZShDAOCVyyBdtlWB6xzkUgQSlyQ1jpbrHQuxteJdOnNfO7WFlA8SD4hiH6xP5H8bQ3DcZUVqRhcxS+75cxp15xYpXZvIghanBB4W0666xYJNMcqlyUhiSNgU20b+awDV1JSGsVBhEkssmypHLTQJlVXdTnyA7WJB0h9htEmROYk91MHATsoXKTs7P4xmNUqZsw5wylDhW+jdP1j3CFmYldPOOVQDPyUBwrHnd+XjFjnyj/7/AGKjirX/AF/QF2zmpJlhPX6Q0+zOUEz+9P4XSnqSLnyHvGv3AT6VSSn+tKc9cyNU+BH0hngNMEyZa024D5quc3jf5RjnUOP+DfhufL1VnREzJVVJIWzhrnZw4945fjlKZM1SSGYxbOycw92M1jNdRHIWAH85QT2hw8T5ecXWjhV5aQvFleOQM8do5wqbEM1biCqiQUkghrwvmEgtHpQkmtkjVM37kRkRiYYyD4r7F2Nqchc5CVJeXZF+SbK83PyiTFOzMtDlKyE3Iy3V4FPSNcGniYooS5QyipLkqSCnKSCRuDoOUZg2JmmnFJOmijxFnYEc23EedjnJSfF1+i2cVSsU/wCiJUH73OCfzAHzBuIZTaCjkSwZgWTycpPi/wCjwt7TUbzpsxSQjOp+EjKCQCTzY6gdYCpqFBcqchrkv5Mdoo5ye2xHFLVDJFJQzkqMtSpJ5zJltNdHaAa3CpSZS1yc6kpsJhKRmVuctyE8rvAypyClkyQwtnOZ/Ig6tDXCZiEIyoXOdYYpSxSroQr6R1yXsyk+kV3CaYzZqUnQlyeg1jr1IhUwJmpDLS2YNZQ0zAe4ilUdNLkKKchTMUkWKDwgmxfMQE6bbRb8DTVGXOUnIrubJQQrMopS+UK1FtHeFZrm9DMX49l8wKrUoOQObguPQ3HhEtfPzmws0VHs/wBrEziHllJbmm/s8WlBCrp0L+8M8Nrk0zM8Wt0QJl7R5NlEdXLRNNg+noXSC+7x6DnXYhAacGDO5eE2IUpSoKVZIfeLlU1QQglWg1inYvXJXnUNEo93iXL5c4r8dsOGJSe+hxgGIImZwkHgDkta+gfnCDEK4kTAp7pt0/jw2weQZNEkmypgVMPhl4fk0VWvmHMBsWSnmXADmIfJ5z4p9lGBRttdC2oKboJdkjL5D3hDUTg7crekOK6nJmLcWBYeAMVWqW01Y5LV/uMVYUuKF5w2lnMseMC47UZ6jKDbMkejD9Y8kOeLRIOp08OsLxTlc9GUlTrGo6i/hD22ok6Vs6LXyEoUDLASosjPuhDXCL2sGJ67QnnplTSCh8o/Mbk7nl6RPj6/+nLB2Yt4XJ8TCyjn5VsVBKCGPh47R5r2exFJAGNSdFEgJHCwffd94b9h6tLrkTLpUyk+O/09IUY3WS2CAyjqdyB1O3hAlHUd2tK0aJLtuRuPSHqHPHTIc0lHLaOvYbNElRlr+FZccnZvoIVdqaViCizlvPWA66tMyWlSS7DMkjcGCZlV31M/4kX+ntEHx0UcinYilanCbrTYp3PVP6RnepmpSpimakNyJA2MHY1JBliamyhY+UJqDEe9PE3K+vrFMVcbQSmuVP2N6OpUVAuQrTzH0MOKqZ/RUUAA7p5FViR6vFWznPrcfOLBIrH24VBj05wuSqmUKXJNDjDFZSgckw5waaTMmJI4VF4rGDTHIBLqAIPrEsrFFSJnG+UnVvrGOFk9nnazCckwlrM4MUuql3jrVapFVIJSXKQ49LiOXYkrK4a8XeLmi8Txy7+yLNB8uSBcg/MIyBM8ZD+UfoTst/ZCQASbOc1+VrD1b5xX+07CpcFx9czkfMRZMIw8oLaKB26pP88oq/aNSvvAzW3+ZD/KIYRqbZbN/iR43pmdwDdPnz+UC0aDNcqdCBdz9Bub6wXKklcxMsEKJuH0Nzdj6xmKoEsgleY9RYHci7npDU/Qpr2A1agE92NASQ/I/UwAl1Ndh7RrMmlTs5BNzuf0gg0JMvOFB9Ane3sIZQpssRngqlTFKCloR3agXdUu7KHMjiB8o6R9nSnlTCA6e81BdQLbjcNuI4/SqJRmcZpZCk2vb4h4N7R2v7Ig9Gp0GWc51Z2Oh6Dx5QEaUjXvZVe1eHCirETUf+nnkqDaJW3EB0PxN4xd+zVQmbLDNDHtbgiaqkmSiwU2ZCvyrTcH3HnHLuxfapNMrLNbIGBY3SHYltw8BNcMnJD4XkxuP0dgk0A1N4OYARHIqEqQlSSCCHBHKBK2pcEJN4c5WrJ69AHaAgobMw1PVoqOGo79RQLFSwB0S9/k8H4sFMQVOOT6RL2Io/65UzBCSdNzb9YDHjuVsOTqNDvtKsBKkjQSmHmQIpGJqCCk6lOgHUWJi29ppriZ4oT84qleAVkku9unJh5CMlHlMZi1EUS6jMkn8Tv5HeKdOQ86a+y1/wC4xeUUzkt5eAinVtE652w71Tq2AC1bw5Rpi8vQOuuQQwSrzBYfSGOFgy/6pF1D+n4EkE/Ij1h52K7Nonp7yZaUCwF8yyNb7J94zt0oInIYDIUDKBoMhIbowy+sLzZeX4ozBBXyYmqXz5iq+t/pCarxLInMgOXZzo8eYhOJQpRL8oQFZMLhBex+XM+okqFnPxPfXzgwvLU2sDSacKBZTKAcD83MeMTqW7Pyh6JGWjAq45MgvlOZPhun+c4sGHzAHy6KFxFHwydlLix1H86w/FblAUPgPyO4hGXHu0OxZPRFik4hC0a6kdbRTZK28Yt06cJg2Bb1HSK8KIJzBQL/AISPqI7FrTOyb2iWTUm2by5w9l1zJ6HaEM+Rwy+oL+IEbgcKVavrGygpDcWSUbLv2PTLqJxQoqfISCC2hAf5wzxrB5bmUqcpCiHTm+E+B8ebQn+zgPMmqfKyUpf/ACU//bFwx2iE2WUkgqSHQTYggDccx9Iln+MqG8rEmComUmodSyA78AS/MWJaF3bqjShSFpHDMfyI1HzifDMRUhgo5kKOW4s+6VDR+sF4zhyJkheUqYEKSkknKdPQgxqdTTYM1caOdFZjIkVLLxkX6ITrtVh6UrSQGWk8Q/Ml3B8R7ExSftDwzjQpIJ4srDkq4946FNSZ0pKw6ZqRvuISYrIVMSQtLKSDlV1hctdD077KRTYZ3Mtc8lTJQQh7A8JzdWe0U2apcwlSiSo/xvCLX2vx8zEy6ZGiQAptxqR5kDyHWK53oB4QPGCxrVsCf0Qy0lOo8YNFShIOpJsOnnAqppOu3KNO687QTAGuFKfQam5JskfzaOkdksfNOuaj4wyVWDu6bi13eObUkicmTnSOAKDW/Ed+uwg/sRic9NVmlpzzFFgnY2IdyRZn3hE4urQcZemd5wPtCioJTkWk6cSSztz2844j25wIyquoQkEoSoKSQkskTOIAkdSQ3SOt4TjeYqStPdzB8SX1fRQ5jrAmI4Imd97zKBVUoQkOCyShPDcdWMEk5R72HCSjL9CbsJjypskyF5kzJfO1hYkeY0MFz56xMzAm2t9Ru8RTcGTT1H3paky0CTlmKKgkGYEhOhHECPmkQuPa2izd2qbqLqynLrz8IVxb0hkpK7MngqLqcA3fm2niIvvYymyySd1Nfw/5ioV1KZk1KkqBQWCSDw5WDGOiSZfdyGGyfpF6jxgv2SzlborGMzOCYrV5jfMCKxOJKjtr7xaMSlf0pe7zB8jCKow1bk84GMVbY+LqJphtLmc6xVpEkVFauWoESpc5QWT+NfeKDeZfyHWL/QyChN4qMwpFRMCG+OZMJ/u4j8jA5Z/QNciz0c/+mkpQ4LkN8ISCQOmgEVbtw6pAUpSXQoFIBDsqxcDQXfyjMLqBNp8igSZaiksTpmLW0gkYdLWhcvKolSSmyb3FrxD1Ibx0UCol5wmWD8R+j/SEMsERYMN/61x8ANv7t4Bm0vEtPIkj3b0imLp0JnvYJLRuIZSSlYZWuxhbIWxbYxKtRSYanQlqw6bL7tQILgwyoqkBwfhV8jClKs4AOu0aSpxDg679Y2STVejItp37H9TQ3dGhuw2PTpA00XZQZXyPWJqGsy2Jtz5ftE+K0mZOYHiTo0TSi4yqRTFqStAUxAEuWrkSPNXP0gcS8qNLOx6cj9PSN6VZUgyz+ZJH/wBr/Iwwm0pyTQLskn6/SMbrsOG9oc9hUtLmkAElbeif3ixSKg8QNrH2/aKT2cJEpVlHie3UCG1FUAHVrwjLG5NjYdHtBLyLWlYzImF2PW/kX9oY1kwSJa2U7pYA+P8APWIVAC5PCLxXsexByRGwg5PZspKKsUKmFzGRB3p5RkejR5/GR1eRjHdnW3LaJ6nFkrAUmx0INwR9CIolRWfmBflvAyK0g2zJ9W/SED2kedpsDUJhqZMsLlFaVLKCy5a3D5wNUvu3OK2uVku2ZLkEEaH6eMXGRikyWrONdyPhUOSk6EQvrsPRPUqbJIRm+OX+EdRzHTZ4PoASrnyAhkyj3upWVKyi2gS+samSFoYJIuDZz00gibhIFxwnVrkeROvzgillplstTtpl/MX38LnyjlJMySrsY4RXqYlZ4EIypSWDnmR/NYYYdSuhM4nKHLH+0Pc9HEVZMt6juyp0hRZtw+vnFxmYxJljulJzBspGzcrfy8DKIIfIx0lKlFSZmQuFjhUkf4sxSRYsd4uOCVaZoKkl0ht3IJGnQxzGqw55Sp9JMOUAvJUkOLXv+IbtG32e4kBUcYbvA2YEgAjmHuTzOkbFp9GPQl+1FFX98XMnhZk5yJRuZWXYDZJax0OsVKRNSAVb5my7ANr6x9KYhhyJkspWAtCjxAhwY4/9oXYM0aTUSLySWWnUofQ/4v6QaNsVdn6qpC5S6MFaxrKF3a7ZX4g3K9o+i6GuXPpETFylyFrHFLX8SS9/K1vGPl/B+9SQqVmSoEKSRqCNCDsY7D2b+01Skpl1aAVAMZiLE9SnR/CDTMZfKmlzS5fS5hLXVfGwh5TVsuol5pKwodNvLaESsOJW5jlXsJPRkxWZN45vSzj95np5TJw8RmUI6pWyAlDDWOTLQ1VPPOZM/wB6oVOqCi9qgnBJ2WdNBFiSfnr7xaJc0hYY2IcOYrcmVlnF9CPkp/1MH0842A1QWJH7xE9leioVEju6qakgA96q45KNoExaRkmFWxAPoG+kWHHKUipWprnKrR9R+o+cA9rqPglTbi7MRrv+vrDovaETj+LK/VUzAK2ID9DGkqc1lXb5iHqJQWkNcEeo/ntCutoSg5Tb8p+kPixElR7933TbptGlQ5ubKEeUs8g5VQeuWFCxD/yxihJSjrsVdPYHIqXDK1hrhuLZOFVxseX7QlmSSDaxGo/TpGoWTCpbVSGRdbQwnrCZjiyVadDDPCq9yQrU2UNiNLQimBwxJj1EzuyDq3oR4wuWO0MjOmW/sukI72WpiQebAgWf2iRWpYeDWhOKtlpmp0Ulj5aj2ixyKEruCGbXa8TSW7ZSnrQp75sylEkJ0BO+0V2om5jc73hjj08ZjLQXCTc81fpyhEtTXinGqRPllbC4yBxNjIbzYrlP7J5mMsS1/wC4x7TYpMAKs7Dx1iKbRZH+Lo4F/N4BMvbzhdBcix0mMJmWJCT4WMFyqcBTixOz2L8opWUi4tFlwCuzjKSxF/DwjVo67PfuykqKUg5T+H6AbRDifxBKX1cAjV+Ri2plJXZXCsCyhofGK1iMlSZnEkkp2J1GxHMRrXsCV9C+TMPfAqIzpYEhrjYeIhrjFMqWtM2xlrFybsevQ7ekKZ6UrVmfKr0uOkG0leUhlqzg/ha3zjGYnYfhNdmYylGW5uCHT66MeXWJZVFKkKKlzAUZiQ3xNyA2A5wvmy8wzSS4Nsj8T8hyEEIUJCM05s4ZgL5R+V91Ex3FI2yLtJ2rqaqpRIkqUhIISgZil1KZ1KP8tE3bLDMRkSP/ADM5K5SmBAnHV9MpbM3SIabFM4BQmWFBhnUOINy/WAO0VTUzkyxM4sqlNmGjtd3b05QSbNtFfkVS+FCSW0A2c7tuesbCoULgkvqIINKlJzoUC3w+LRkmlKCDO4Zf4n1Lj4QNSY7o5DnAO0c6StKpKsq9wTwtvmHKO19l+0KK1BUkpCgzpGo/ufkTpHzzPSUlUoWSk7EXBuC+7hjDXstjcymmBctRGQXfQi1jzEbdmn0RVSrFxpHFsZqAifPcX76Y3/6KEdAw/tiipS6EkqSniRcnN4AGzc21jmvaKeFz5n/uLJ81m14KMdMCToaomd4gEHiTy5Q0oEKXxpYbLB3UN/MMfOKvhlUEs8PjWIlodC+NT+AswJfcCIcmOmWY52thGKlSVJUprhrdNvnC7tZKzUaFf3AfI/pAi6vMGWsqHh9Tv1jzG8SzSESkg5U3cs7+UZGD5ILJL8WI8OmzEjhNgdCHEQYtXTFFlD9B1hrhkp0HxgbFqd05hqAxh/sm4viLpHGOsbpJSWNmiOWyEhSdSWaJFMbnWGroW0Fd3mD6HYxAJWfSyxtsYkTPjVS3NtYOTTBjYOotwqsY9lzcvCq4MGAomBl67HeBqihUnqOfKA2gx52dkiZmkEtbNLPXcecO6zEzTyxIUeM2HRLRRJU4jcgjQiMM05gokqLi51hfBOVjPkfGgjEuGYffxgCZMeD8SWFEdQIXrTeDkqdC7s2CoyNXjIw4siKUAEAku5AOhvy8IXVOHFipLvuOVn+hh6lTFJaBFFIUslzmABblrBtCuQjFISfZ/b1jbDEMSd9oYyZgQQSlw5t7QTJSCASkAAbXJb2/eBeglILw/NZSjbfmw1aGKQmehOYDMBmvsHtfrC5CiQonhSNeZGrCF+IKU4UklrW+rxydhNhuJUSCszJhUVLJIQgf9x28IV8aXOVJS7ZTv05wZTYwkJSVJKiLFW43Bbe3tHkzFEKdKUvb494LjRnICq6qacoATK6JDH6mJqTFwxTNCVJ0y7f8w2wyhXNQFSiFalSVa+PSJP8ATQDxSUpIuFOGBG+sA6R1iMUEkqtmlndOo8OkMKCkBQsKlJQiwExRYNd2V8m6wEpUmQtpIKph0WouEk7gH3MaZphWDNVmO4LlJbkI3lowOTTSEnKR3gSHsGbd3OvOJaulTOWUlKAQHAmJ1NvxO3/EBVNStaSQsCYfwgAnKOrRpTS6kkrWoS0j4e8biV0DO3XSNdM2LI5+HADjCjkBABsjKdGa5YluTNyhHNU6lPZr5QAPlpFqFXMKWUgLH9t25kF/lC+tkKWlThCSCCC4R8vAmNRvIjwbHjLUMhLfiZxmHUiNq+cFTZigLKmKUB0KiRC9Mhbiw9RrEmdncXjZdGPYYjMQ7xi1kjUeIgFKidWjxEwi3OBs5WMJM1YN+IfOJKicFWHm8LyTsfWMUD5xlI22WXs/LGVjzMe4hRtmbS8RYDMZMNwrPmHT6RLNtSsrgk4lHTKu4/l48qdmh9g1I625a+DxFitIM4IsDDlLdCXDViT3EbyZg31iespSL784AW4N4YmLaCl3uLGJk12yrHnAKFkWiQygry3jU2cZOZX6j6xDkYGN006gQAc385mN1JAN7j38OnWMOMWp0pJ8PSIkm8F1CQwbSBMzRs1sxG/3RXIxkehXWMgdHbLL3gUmxuP0hRSFUxRcEB/WMjIY+xRpWzyFgW8vGG/3lAypDrIDOxygalhvGRkC+zpaQLOqSRve7ckjTzMQz5zAObm+WMjI1HAOZwXtsw5xIEjIeQtbUxkZGms3pJsxLd2pQWToklm9oYYlXzCju3zqfjW9vAdI8jIGRqEneHNx39vSH1JVZU8YCkOGOt+h1jIyBRppJLzD3Kcp5qfN4AbCAqyimJCpkwv4Ekv47CPIyN9mEMupzBmtvdQ9jeJZNQEqfKFJdiNdRs/LWPIyDZyRLPowouCw5PaFixxKA2J948jIGQSI1qIPhEiQ/rGRkCETJeJlbdYyMgl0zBjh5yiGQnMQQdYyMhc4ofjk6IqdWSa43JHr+8EV0p28YyMgQl0bVVIFCE1bR6hnHtGRkDB0zZpULJlMR1iAkiw9IyMhxOTJWf5sH+sYpfQHxjIyNMNhMfYfwRFMF9PeMjI1mGW5RkZGRhx//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4.bp.blogspot.com/_66D_NDZpzZk/S6EziV4DTyI/AAAAAAAACQw/fBOkA9NW9K4/s400/El++AUXILION+DEL+PASTOR.B.MEGF.MIERC+17+MARZO+2010.el20buen20pasto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152" y="404664"/>
            <a:ext cx="3810000" cy="366532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60375" y="4509120"/>
            <a:ext cx="8216081" cy="2062103"/>
          </a:xfrm>
          <a:prstGeom prst="rect">
            <a:avLst/>
          </a:prstGeom>
          <a:blipFill>
            <a:blip r:embed="rId2"/>
            <a:tile tx="0" ty="0" sx="100000" sy="100000" flip="none" algn="tl"/>
          </a:blipFill>
        </p:spPr>
        <p:txBody>
          <a:bodyPr wrap="square">
            <a:spAutoFit/>
          </a:bodyPr>
          <a:lstStyle/>
          <a:p>
            <a:pPr algn="ctr"/>
            <a:r>
              <a:rPr lang="es-CO" sz="3200" dirty="0" smtClean="0"/>
              <a:t>Lea la descripción de este Pastor que rescataría sus ovejas de las garras de su enemigo en </a:t>
            </a:r>
            <a:r>
              <a:rPr lang="es-CO" sz="3200" dirty="0" smtClean="0"/>
              <a:t>Ezequiel 34:6-12; 34:22-24; </a:t>
            </a:r>
            <a:r>
              <a:rPr lang="es-CO" sz="3200" dirty="0"/>
              <a:t>Juan </a:t>
            </a:r>
            <a:r>
              <a:rPr lang="es-CO" sz="3200" dirty="0" smtClean="0"/>
              <a:t>10:16 y </a:t>
            </a:r>
            <a:r>
              <a:rPr lang="es-CO" sz="3200" dirty="0"/>
              <a:t>Mateo </a:t>
            </a:r>
            <a:r>
              <a:rPr lang="es-CO" sz="3200" dirty="0" smtClean="0"/>
              <a:t>15:24.</a:t>
            </a:r>
            <a:endParaRPr lang="es-CO" sz="3200" dirty="0"/>
          </a:p>
        </p:txBody>
      </p:sp>
    </p:spTree>
    <p:extLst>
      <p:ext uri="{BB962C8B-B14F-4D97-AF65-F5344CB8AC3E}">
        <p14:creationId xmlns:p14="http://schemas.microsoft.com/office/powerpoint/2010/main" val="55370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p:spPr>
        <p:txBody>
          <a:bodyPr>
            <a:normAutofit fontScale="92500" lnSpcReduction="20000"/>
          </a:bodyPr>
          <a:lstStyle/>
          <a:p>
            <a:pPr marL="0" indent="0" algn="ctr">
              <a:buNone/>
            </a:pPr>
            <a:r>
              <a:rPr lang="es-CO" dirty="0"/>
              <a:t>A lo largo de este </a:t>
            </a:r>
            <a:r>
              <a:rPr lang="es-CO" dirty="0" smtClean="0"/>
              <a:t>tema hemos descubierto </a:t>
            </a:r>
            <a:r>
              <a:rPr lang="es-CO" dirty="0" smtClean="0"/>
              <a:t>qué </a:t>
            </a:r>
            <a:r>
              <a:rPr lang="es-CO" dirty="0"/>
              <a:t>la Biblia </a:t>
            </a:r>
            <a:r>
              <a:rPr lang="es-CO" dirty="0" smtClean="0"/>
              <a:t>contiene </a:t>
            </a:r>
            <a:r>
              <a:rPr lang="es-CO" dirty="0"/>
              <a:t>un registro de cómo fue que </a:t>
            </a:r>
            <a:r>
              <a:rPr lang="es-CO" dirty="0" smtClean="0"/>
              <a:t>las diez tribus </a:t>
            </a:r>
            <a:r>
              <a:rPr lang="es-CO" dirty="0"/>
              <a:t>de Israel se perdieron entre las naciones para luego ser halladas; y asimismo que ese enviado el cual anuncia la profecía no es otro sino Jesucristo, y las ovejas extraviadas de la Casa de Israel -las diez tribus perdidas-, somos los </a:t>
            </a:r>
            <a:r>
              <a:rPr lang="es-CO" dirty="0" smtClean="0"/>
              <a:t>Israelitas y gentiles que </a:t>
            </a:r>
            <a:r>
              <a:rPr lang="es-CO" dirty="0" smtClean="0"/>
              <a:t>aceptaron </a:t>
            </a:r>
            <a:r>
              <a:rPr lang="es-CO" dirty="0" smtClean="0"/>
              <a:t>a cristo como su </a:t>
            </a:r>
            <a:r>
              <a:rPr lang="es-CO" dirty="0" smtClean="0"/>
              <a:t>Salvador, </a:t>
            </a:r>
            <a:r>
              <a:rPr lang="es-CO" dirty="0" smtClean="0"/>
              <a:t>es decir los cristianos.</a:t>
            </a:r>
          </a:p>
          <a:p>
            <a:endParaRPr lang="es-CO" dirty="0"/>
          </a:p>
          <a:p>
            <a:r>
              <a:rPr lang="es-CO" dirty="0" smtClean="0"/>
              <a:t>Alabado sea Dios por su misericordia.</a:t>
            </a:r>
            <a:r>
              <a:rPr lang="es-CO" dirty="0"/>
              <a:t/>
            </a:r>
            <a:br>
              <a:rPr lang="es-CO" dirty="0"/>
            </a:br>
            <a:r>
              <a:rPr lang="es-CO" dirty="0"/>
              <a:t/>
            </a:r>
            <a:br>
              <a:rPr lang="es-CO" dirty="0"/>
            </a:br>
            <a:endParaRPr lang="es-CO" dirty="0"/>
          </a:p>
        </p:txBody>
      </p:sp>
    </p:spTree>
    <p:extLst>
      <p:ext uri="{BB962C8B-B14F-4D97-AF65-F5344CB8AC3E}">
        <p14:creationId xmlns:p14="http://schemas.microsoft.com/office/powerpoint/2010/main" val="58036422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Autofit/>
          </a:bodyPr>
          <a:lstStyle/>
          <a:p>
            <a:r>
              <a:rPr lang="es-CO" sz="3600" dirty="0" smtClean="0"/>
              <a:t>Finalmente, no podemos menos que decir: ¡Alabado sea Dios por su misericordia!</a:t>
            </a:r>
            <a:endParaRPr lang="es-CO" sz="3600" dirty="0"/>
          </a:p>
        </p:txBody>
      </p:sp>
      <p:sp>
        <p:nvSpPr>
          <p:cNvPr id="3" name="2 Marcador de contenido"/>
          <p:cNvSpPr>
            <a:spLocks noGrp="1"/>
          </p:cNvSpPr>
          <p:nvPr>
            <p:ph idx="1"/>
          </p:nvPr>
        </p:nvSpPr>
        <p:spPr>
          <a:xfrm>
            <a:off x="3272231" y="2162237"/>
            <a:ext cx="2900858" cy="2376264"/>
          </a:xfrm>
        </p:spPr>
        <p:txBody>
          <a:bodyPr>
            <a:normAutofit fontScale="70000" lnSpcReduction="20000"/>
          </a:bodyPr>
          <a:lstStyle/>
          <a:p>
            <a:pPr marL="0" indent="0" algn="ctr">
              <a:buNone/>
            </a:pPr>
            <a:endParaRPr lang="es-CO" dirty="0" smtClean="0"/>
          </a:p>
          <a:p>
            <a:pPr marL="0" indent="0" algn="ctr">
              <a:buNone/>
            </a:pPr>
            <a:r>
              <a:rPr lang="es-CO" dirty="0" smtClean="0"/>
              <a:t>Usted y yo tenemos la maravillosa oportunidad de pertenecer al grupo de los redimidos junto con las doce tribus de Israel. </a:t>
            </a:r>
            <a:endParaRPr lang="es-CO" dirty="0"/>
          </a:p>
        </p:txBody>
      </p:sp>
      <p:pic>
        <p:nvPicPr>
          <p:cNvPr id="1026" name="Picture 2" descr="http://t0.gstatic.com/images?q=tbn:ANd9GcSAwPpyFr3U8W1hHI8DDVtKRZxfoR5dgAWfjpjOFuG9Vqp1KTF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2132857"/>
            <a:ext cx="2448271" cy="266429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2.gstatic.com/images?q=tbn:ANd9GcRS_Zn5fDuGIDL7jQX_ngDe-vDOCm8v1ff94WlDPOrENZVWOw1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2132856"/>
            <a:ext cx="2754492" cy="266429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5188550"/>
            <a:ext cx="8280919" cy="1384995"/>
          </a:xfrm>
          <a:prstGeom prst="rect">
            <a:avLst/>
          </a:prstGeom>
          <a:blipFill>
            <a:blip r:embed="rId2"/>
            <a:tile tx="0" ty="0" sx="100000" sy="100000" flip="none" algn="tl"/>
          </a:blipFill>
        </p:spPr>
        <p:txBody>
          <a:bodyPr wrap="square">
            <a:spAutoFit/>
          </a:bodyPr>
          <a:lstStyle/>
          <a:p>
            <a:pPr algn="ctr"/>
            <a:r>
              <a:rPr lang="es-CO" sz="2800" dirty="0" smtClean="0"/>
              <a:t>Dios, ayúdanos a aceptar la salvación que tu tan generosamente nos ofreces, gracias por escucharnos. Lo pedimos en el nombre de Cristo. Amen. </a:t>
            </a:r>
            <a:endParaRPr lang="es-CO" sz="2800" dirty="0"/>
          </a:p>
        </p:txBody>
      </p:sp>
    </p:spTree>
    <p:extLst>
      <p:ext uri="{BB962C8B-B14F-4D97-AF65-F5344CB8AC3E}">
        <p14:creationId xmlns:p14="http://schemas.microsoft.com/office/powerpoint/2010/main" val="2291159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barn(inVertical)">
                                      <p:cBhvr>
                                        <p:cTn id="10" dur="500"/>
                                        <p:tgtEl>
                                          <p:spTgt spid="1026"/>
                                        </p:tgtEl>
                                      </p:cBhvr>
                                    </p:animEffect>
                                  </p:childTnLst>
                                </p:cTn>
                              </p:par>
                              <p:par>
                                <p:cTn id="11" presetID="16" presetClass="entr" presetSubtype="21" fill="hold" nodeType="withEffect">
                                  <p:stCondLst>
                                    <p:cond delay="0"/>
                                  </p:stCondLst>
                                  <p:childTnLst>
                                    <p:set>
                                      <p:cBhvr>
                                        <p:cTn id="12" dur="1" fill="hold">
                                          <p:stCondLst>
                                            <p:cond delay="0"/>
                                          </p:stCondLst>
                                        </p:cTn>
                                        <p:tgtEl>
                                          <p:spTgt spid="1028"/>
                                        </p:tgtEl>
                                        <p:attrNameLst>
                                          <p:attrName>style.visibility</p:attrName>
                                        </p:attrNameLst>
                                      </p:cBhvr>
                                      <p:to>
                                        <p:strVal val="visible"/>
                                      </p:to>
                                    </p:set>
                                    <p:animEffect transition="in" filter="barn(inVertical)">
                                      <p:cBhvr>
                                        <p:cTn id="13" dur="500"/>
                                        <p:tgtEl>
                                          <p:spTgt spid="1028"/>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in)">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1037</TotalTime>
  <Words>1919</Words>
  <Application>Microsoft Office PowerPoint</Application>
  <PresentationFormat>Presentación en pantalla (4:3)</PresentationFormat>
  <Paragraphs>79</Paragraphs>
  <Slides>24</Slides>
  <Notes>0</Notes>
  <HiddenSlides>0</HiddenSlides>
  <MMClips>0</MMClips>
  <ScaleCrop>false</ScaleCrop>
  <HeadingPairs>
    <vt:vector size="4" baseType="variant">
      <vt:variant>
        <vt:lpstr>Tema</vt:lpstr>
      </vt:variant>
      <vt:variant>
        <vt:i4>1</vt:i4>
      </vt:variant>
      <vt:variant>
        <vt:lpstr>Títulos de diapositiva</vt:lpstr>
      </vt:variant>
      <vt:variant>
        <vt:i4>24</vt:i4>
      </vt:variant>
    </vt:vector>
  </HeadingPairs>
  <TitlesOfParts>
    <vt:vector size="25" baseType="lpstr">
      <vt:lpstr>Tema de Office</vt:lpstr>
      <vt:lpstr>TRAS LAS TRIBUS PERDIDAS DE ISRAEL</vt:lpstr>
      <vt:lpstr>Las diez tribus de Israel están esparcidas en los dos hemisferios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Finalmente, no podemos menos que decir: ¡Alabado sea Dios por su misericordia!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TRAS LAS TRIBUS PERDIDAS DE ISRAEL</dc:title>
  <dc:creator>FAMILIA FIERRO CH</dc:creator>
  <cp:lastModifiedBy>FAMILIA FIERRO CH</cp:lastModifiedBy>
  <cp:revision>123</cp:revision>
  <dcterms:created xsi:type="dcterms:W3CDTF">2012-10-27T03:01:56Z</dcterms:created>
  <dcterms:modified xsi:type="dcterms:W3CDTF">2013-06-06T22:46:19Z</dcterms:modified>
</cp:coreProperties>
</file>